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7"/>
  </p:notesMasterIdLst>
  <p:sldIdLst>
    <p:sldId id="484" r:id="rId3"/>
    <p:sldId id="491" r:id="rId4"/>
    <p:sldId id="423" r:id="rId5"/>
    <p:sldId id="485" r:id="rId6"/>
    <p:sldId id="496" r:id="rId7"/>
    <p:sldId id="499" r:id="rId8"/>
    <p:sldId id="498" r:id="rId9"/>
    <p:sldId id="500" r:id="rId10"/>
    <p:sldId id="501" r:id="rId11"/>
    <p:sldId id="502" r:id="rId12"/>
    <p:sldId id="503" r:id="rId13"/>
    <p:sldId id="506" r:id="rId14"/>
    <p:sldId id="507" r:id="rId15"/>
    <p:sldId id="504" r:id="rId16"/>
    <p:sldId id="509" r:id="rId17"/>
    <p:sldId id="510" r:id="rId18"/>
    <p:sldId id="511" r:id="rId19"/>
    <p:sldId id="512" r:id="rId20"/>
    <p:sldId id="513" r:id="rId21"/>
    <p:sldId id="514" r:id="rId22"/>
    <p:sldId id="574" r:id="rId23"/>
    <p:sldId id="515" r:id="rId24"/>
    <p:sldId id="516" r:id="rId25"/>
    <p:sldId id="520" r:id="rId26"/>
    <p:sldId id="517" r:id="rId27"/>
    <p:sldId id="518" r:id="rId28"/>
    <p:sldId id="519" r:id="rId29"/>
    <p:sldId id="522" r:id="rId30"/>
    <p:sldId id="524" r:id="rId31"/>
    <p:sldId id="526" r:id="rId32"/>
    <p:sldId id="527" r:id="rId33"/>
    <p:sldId id="528" r:id="rId34"/>
    <p:sldId id="529" r:id="rId35"/>
    <p:sldId id="542" r:id="rId36"/>
    <p:sldId id="525" r:id="rId37"/>
    <p:sldId id="537" r:id="rId38"/>
    <p:sldId id="536" r:id="rId39"/>
    <p:sldId id="543" r:id="rId40"/>
    <p:sldId id="544" r:id="rId41"/>
    <p:sldId id="545" r:id="rId42"/>
    <p:sldId id="616" r:id="rId43"/>
    <p:sldId id="550" r:id="rId44"/>
    <p:sldId id="546" r:id="rId45"/>
    <p:sldId id="552" r:id="rId46"/>
    <p:sldId id="555" r:id="rId47"/>
    <p:sldId id="553" r:id="rId48"/>
    <p:sldId id="556" r:id="rId49"/>
    <p:sldId id="557" r:id="rId50"/>
    <p:sldId id="558" r:id="rId51"/>
    <p:sldId id="559" r:id="rId52"/>
    <p:sldId id="560" r:id="rId53"/>
    <p:sldId id="563" r:id="rId54"/>
    <p:sldId id="531" r:id="rId55"/>
    <p:sldId id="486"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07"/>
  </p:normalViewPr>
  <p:slideViewPr>
    <p:cSldViewPr snapToGrid="0" snapToObjects="1">
      <p:cViewPr varScale="1">
        <p:scale>
          <a:sx n="115" d="100"/>
          <a:sy n="115" d="100"/>
        </p:scale>
        <p:origin x="23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notesMaster" Target="notesMasters/notesMaster1.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E54949-876E-A34B-8679-B01C686FF88C}"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DA7949-9B7A-6840-AA8E-D69D66106F0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a:ln w="9525"/>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endParaRPr kumimoji="1"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endParaRPr kumimoji="1" lang="zh-CN" altLang="en-US"/>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endParaRPr kumimoji="1" lang="zh-CN" altLang="en-US"/>
          </a:p>
        </p:txBody>
      </p:sp>
      <p:sp>
        <p:nvSpPr>
          <p:cNvPr id="7" name="日期占位符 6"/>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endParaRPr kumimoji="1" lang="zh-CN" altLang="en-US"/>
          </a:p>
        </p:txBody>
      </p:sp>
      <p:sp>
        <p:nvSpPr>
          <p:cNvPr id="5" name="日期占位符 4"/>
          <p:cNvSpPr>
            <a:spLocks noGrp="1"/>
          </p:cNvSpPr>
          <p:nvPr>
            <p:ph type="dt" sz="half" idx="10"/>
          </p:nvPr>
        </p:nvSpPr>
        <p:spPr/>
        <p:txBody>
          <a:bodyPr/>
          <a:lstStyle/>
          <a:p>
            <a:fld id="{449D3C10-58FB-8B45-BDDD-C2C2D0034926}"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C0A6259-5C6E-AD4E-8DA3-79311B393700}"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D3C10-58FB-8B45-BDDD-C2C2D0034926}"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0A6259-5C6E-AD4E-8DA3-79311B3937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3.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slide" Target="slide35.xml"/><Relationship Id="rId2" Type="http://schemas.openxmlformats.org/officeDocument/2006/relationships/slide" Target="slide24.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3.xml"/><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slide" Target="slide3.xml"/><Relationship Id="rId1" Type="http://schemas.openxmlformats.org/officeDocument/2006/relationships/image" Target="../media/image2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C:\Users\Administrator\Desktop\deep-web-06-1920x1080.jpg"/>
          <p:cNvPicPr>
            <a:picLocks noChangeAspect="1" noChangeArrowheads="1"/>
          </p:cNvPicPr>
          <p:nvPr/>
        </p:nvPicPr>
        <p:blipFill>
          <a:blip r:embed="rId1" cstate="print"/>
          <a:srcRect/>
          <a:stretch>
            <a:fillRect/>
          </a:stretch>
        </p:blipFill>
        <p:spPr bwMode="auto">
          <a:xfrm>
            <a:off x="0" y="9524"/>
            <a:ext cx="12192000" cy="6857999"/>
          </a:xfrm>
          <a:prstGeom prst="rect">
            <a:avLst/>
          </a:prstGeom>
          <a:noFill/>
        </p:spPr>
      </p:pic>
      <p:sp>
        <p:nvSpPr>
          <p:cNvPr id="9" name="矩形 8"/>
          <p:cNvSpPr/>
          <p:nvPr/>
        </p:nvSpPr>
        <p:spPr>
          <a:xfrm>
            <a:off x="0" y="2084850"/>
            <a:ext cx="12192000" cy="2304257"/>
          </a:xfrm>
          <a:prstGeom prst="rect">
            <a:avLst/>
          </a:prstGeom>
          <a:solidFill>
            <a:schemeClr val="bg1">
              <a:alpha val="3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sz="8800" b="1" spc="400" dirty="0">
              <a:latin typeface="微软雅黑" panose="020B0503020204020204" pitchFamily="34" charset="-122"/>
              <a:ea typeface="微软雅黑" panose="020B0503020204020204" pitchFamily="34" charset="-122"/>
            </a:endParaRPr>
          </a:p>
        </p:txBody>
      </p:sp>
      <p:sp>
        <p:nvSpPr>
          <p:cNvPr id="10" name="标题 1"/>
          <p:cNvSpPr txBox="1"/>
          <p:nvPr/>
        </p:nvSpPr>
        <p:spPr>
          <a:xfrm>
            <a:off x="914400" y="2088515"/>
            <a:ext cx="11154410" cy="2283460"/>
          </a:xfrm>
          <a:prstGeom prst="rect">
            <a:avLst/>
          </a:prstGeom>
        </p:spPr>
        <p:txBody>
          <a:bodyPr vert="horz" lIns="121920" tIns="60960" rIns="121920" bIns="60960" rtlCol="0" anchor="ctr">
            <a:normAutofit fontScale="82500"/>
          </a:bodyPr>
          <a:lstStyle/>
          <a:p>
            <a:pPr algn="ctr">
              <a:lnSpc>
                <a:spcPct val="120000"/>
              </a:lnSpc>
              <a:spcBef>
                <a:spcPct val="0"/>
              </a:spcBef>
              <a:spcAft>
                <a:spcPts val="800"/>
              </a:spcAft>
              <a:defRPr/>
            </a:pPr>
            <a:r>
              <a:rPr lang="zh-CN" altLang="en-US" sz="6935" dirty="0">
                <a:solidFill>
                  <a:schemeClr val="bg1"/>
                </a:solidFill>
                <a:latin typeface="黑体" panose="02010609060101010101" pitchFamily="49" charset="-122"/>
                <a:ea typeface="黑体" panose="02010609060101010101" pitchFamily="49" charset="-122"/>
                <a:cs typeface="+mj-cs"/>
              </a:rPr>
              <a:t>云计算原理与实践</a:t>
            </a:r>
            <a:br>
              <a:rPr lang="en-US" altLang="zh-CN" sz="5865" dirty="0">
                <a:solidFill>
                  <a:schemeClr val="bg1"/>
                </a:solidFill>
                <a:latin typeface="黑体" panose="02010609060101010101" pitchFamily="49" charset="-122"/>
                <a:ea typeface="黑体" panose="02010609060101010101" pitchFamily="49" charset="-122"/>
                <a:cs typeface="+mj-cs"/>
              </a:rPr>
            </a:br>
            <a:r>
              <a:rPr lang="en-US" altLang="zh-CN" sz="4400" dirty="0">
                <a:solidFill>
                  <a:schemeClr val="bg1"/>
                </a:solidFill>
                <a:latin typeface="+mj-lt"/>
                <a:ea typeface="+mj-ea"/>
                <a:cs typeface="+mj-cs"/>
              </a:rPr>
              <a:t>Principles and Practice of Cloud Computing</a:t>
            </a:r>
            <a:endParaRPr lang="en-US" altLang="zh-CN" sz="4400" dirty="0">
              <a:solidFill>
                <a:schemeClr val="bg1"/>
              </a:solidFill>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11.1.3</a:t>
            </a:r>
            <a:r>
              <a:rPr lang="zh-CN" altLang="en-US" dirty="0"/>
              <a:t>  </a:t>
            </a:r>
            <a:r>
              <a:rPr lang="zh-CN" altLang="zh-CN" dirty="0"/>
              <a:t>云监控</a:t>
            </a:r>
            <a:r>
              <a:rPr lang="zh-CN" altLang="en-US" dirty="0"/>
              <a:t>需求</a:t>
            </a:r>
            <a:endParaRPr lang="zh-CN" altLang="en-US" dirty="0"/>
          </a:p>
        </p:txBody>
      </p:sp>
      <p:pic>
        <p:nvPicPr>
          <p:cNvPr id="4" name="图片 3" descr="..\18-0551(5.25)\1101.tif"/>
          <p:cNvPicPr/>
          <p:nvPr/>
        </p:nvPicPr>
        <p:blipFill>
          <a:blip r:embed="rId1">
            <a:extLst>
              <a:ext uri="{28A0092B-C50C-407E-A947-70E740481C1C}">
                <a14:useLocalDpi xmlns:a14="http://schemas.microsoft.com/office/drawing/2010/main" val="0"/>
              </a:ext>
            </a:extLst>
          </a:blip>
          <a:srcRect/>
          <a:stretch>
            <a:fillRect/>
          </a:stretch>
        </p:blipFill>
        <p:spPr bwMode="auto">
          <a:xfrm>
            <a:off x="4225925" y="1442720"/>
            <a:ext cx="3739515" cy="4281170"/>
          </a:xfrm>
          <a:prstGeom prst="rect">
            <a:avLst/>
          </a:prstGeom>
          <a:noFill/>
          <a:ln>
            <a:noFill/>
          </a:ln>
        </p:spPr>
      </p:pic>
      <p:sp>
        <p:nvSpPr>
          <p:cNvPr id="5" name="矩形 4"/>
          <p:cNvSpPr/>
          <p:nvPr/>
        </p:nvSpPr>
        <p:spPr>
          <a:xfrm>
            <a:off x="3877026" y="6108575"/>
            <a:ext cx="4437945" cy="281487"/>
          </a:xfrm>
          <a:prstGeom prst="rect">
            <a:avLst/>
          </a:prstGeom>
        </p:spPr>
        <p:txBody>
          <a:bodyPr wrap="none">
            <a:spAutoFit/>
          </a:bodyPr>
          <a:lstStyle/>
          <a:p>
            <a:pPr algn="ctr">
              <a:lnSpc>
                <a:spcPts val="1400"/>
              </a:lnSpc>
              <a:spcAft>
                <a:spcPts val="60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  </a:t>
            </a:r>
            <a:r>
              <a:rPr lang="zh-CN" altLang="zh-CN" kern="100" dirty="0">
                <a:latin typeface="Arial" panose="020B0604020202020204" pitchFamily="34" charset="0"/>
                <a:ea typeface="方正兰亭黑简体"/>
                <a:cs typeface="Arial" panose="020B0604020202020204" pitchFamily="34" charset="0"/>
              </a:rPr>
              <a:t>监控系统管理员管理系统的用例图</a:t>
            </a:r>
            <a:endParaRPr lang="zh-CN" altLang="zh-CN" kern="100" dirty="0">
              <a:latin typeface="Arial" panose="020B0604020202020204" pitchFamily="34" charset="0"/>
              <a:ea typeface="方正兰亭黑简体"/>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监控系统</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1</a:t>
            </a:r>
            <a:r>
              <a:rPr lang="zh-CN" altLang="zh-CN" dirty="0"/>
              <a:t>．基本功能需求</a:t>
            </a:r>
            <a:endParaRPr lang="zh-CN" altLang="zh-CN" dirty="0"/>
          </a:p>
          <a:p>
            <a:pPr marL="0" indent="0">
              <a:buNone/>
            </a:pPr>
            <a:r>
              <a:rPr lang="zh-CN" altLang="zh-CN" dirty="0"/>
              <a:t>（</a:t>
            </a:r>
            <a:r>
              <a:rPr lang="en-US" altLang="zh-CN" dirty="0"/>
              <a:t>1</a:t>
            </a:r>
            <a:r>
              <a:rPr lang="zh-CN" altLang="zh-CN" dirty="0"/>
              <a:t>）物理服务器监控</a:t>
            </a:r>
            <a:endParaRPr lang="en-US" altLang="zh-CN" dirty="0"/>
          </a:p>
          <a:p>
            <a:pPr marL="0" indent="0">
              <a:buNone/>
            </a:pPr>
            <a:r>
              <a:rPr lang="zh-CN" altLang="zh-CN" dirty="0"/>
              <a:t>（</a:t>
            </a:r>
            <a:r>
              <a:rPr lang="en-US" altLang="zh-CN" dirty="0"/>
              <a:t>2</a:t>
            </a:r>
            <a:r>
              <a:rPr lang="zh-CN" altLang="zh-CN" dirty="0"/>
              <a:t>）物理节点上虚拟机资源监控</a:t>
            </a:r>
            <a:endParaRPr lang="en-US" altLang="zh-CN" dirty="0"/>
          </a:p>
          <a:p>
            <a:pPr marL="0" indent="0">
              <a:buNone/>
            </a:pPr>
            <a:r>
              <a:rPr lang="zh-CN" altLang="zh-CN" dirty="0"/>
              <a:t>（</a:t>
            </a:r>
            <a:r>
              <a:rPr lang="en-US" altLang="zh-CN" dirty="0"/>
              <a:t>3</a:t>
            </a:r>
            <a:r>
              <a:rPr lang="zh-CN" altLang="zh-CN" dirty="0"/>
              <a:t>）对操作系统中特定进程的流量监控</a:t>
            </a:r>
            <a:endParaRPr lang="en-US" altLang="zh-CN" dirty="0"/>
          </a:p>
          <a:p>
            <a:pPr marL="0" indent="0">
              <a:buNone/>
            </a:pPr>
            <a:r>
              <a:rPr lang="zh-CN" altLang="zh-CN" dirty="0"/>
              <a:t>（</a:t>
            </a:r>
            <a:r>
              <a:rPr lang="en-US" altLang="zh-CN" dirty="0"/>
              <a:t>4</a:t>
            </a:r>
            <a:r>
              <a:rPr lang="zh-CN" altLang="zh-CN" dirty="0"/>
              <a:t>）对云中的各类网络服务的监控</a:t>
            </a:r>
            <a:endParaRPr lang="zh-CN"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监控系统</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2</a:t>
            </a:r>
            <a:r>
              <a:rPr lang="zh-CN" altLang="zh-CN" dirty="0"/>
              <a:t>．</a:t>
            </a:r>
            <a:r>
              <a:rPr lang="zh-CN" altLang="en-US" dirty="0"/>
              <a:t>性能</a:t>
            </a:r>
            <a:r>
              <a:rPr lang="zh-CN" altLang="zh-CN" dirty="0"/>
              <a:t>需求</a:t>
            </a:r>
            <a:endParaRPr lang="zh-CN" altLang="zh-CN" dirty="0"/>
          </a:p>
          <a:p>
            <a:pPr marL="0" indent="0">
              <a:buNone/>
            </a:pPr>
            <a:r>
              <a:rPr lang="zh-CN" altLang="zh-CN" dirty="0"/>
              <a:t>（</a:t>
            </a:r>
            <a:r>
              <a:rPr lang="en-US" altLang="zh-CN" dirty="0"/>
              <a:t>1</a:t>
            </a:r>
            <a:r>
              <a:rPr lang="zh-CN" altLang="zh-CN" dirty="0"/>
              <a:t>）可扩展性：云平台中的资源具有动态性，当云平台中的虚拟节点发生动态变化时，监控系统能适应这种变化，继续保持稳定的运行状态。</a:t>
            </a:r>
            <a:endParaRPr lang="en-US" altLang="zh-CN" dirty="0"/>
          </a:p>
          <a:p>
            <a:pPr marL="0" indent="0">
              <a:buNone/>
            </a:pPr>
            <a:r>
              <a:rPr lang="zh-CN" altLang="zh-CN" dirty="0"/>
              <a:t>（</a:t>
            </a:r>
            <a:r>
              <a:rPr lang="en-US" altLang="zh-CN" dirty="0"/>
              <a:t>2</a:t>
            </a:r>
            <a:r>
              <a:rPr lang="zh-CN" altLang="zh-CN" dirty="0"/>
              <a:t>）高可靠性：可靠性高的系统，运行稳定，不易造成监控信息的异常丢失。</a:t>
            </a:r>
            <a:endParaRPr lang="zh-CN"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监控系统</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3</a:t>
            </a:r>
            <a:r>
              <a:rPr lang="zh-CN" altLang="zh-CN" dirty="0"/>
              <a:t>．数据处理需求</a:t>
            </a:r>
            <a:endParaRPr lang="zh-CN" altLang="zh-CN" dirty="0"/>
          </a:p>
          <a:p>
            <a:pPr marL="0" indent="0">
              <a:buNone/>
            </a:pPr>
            <a:r>
              <a:rPr lang="zh-CN" altLang="zh-CN" dirty="0"/>
              <a:t>（</a:t>
            </a:r>
            <a:r>
              <a:rPr lang="en-US" altLang="zh-CN" dirty="0"/>
              <a:t>1</a:t>
            </a:r>
            <a:r>
              <a:rPr lang="zh-CN" altLang="zh-CN" dirty="0"/>
              <a:t>）</a:t>
            </a:r>
            <a:r>
              <a:rPr lang="zh-CN" altLang="zh-CN" dirty="0">
                <a:solidFill>
                  <a:srgbClr val="C00000"/>
                </a:solidFill>
              </a:rPr>
              <a:t>数据完整持久存储</a:t>
            </a:r>
            <a:r>
              <a:rPr lang="zh-CN" altLang="zh-CN" dirty="0"/>
              <a:t>：监控系统应该具有将监控数据持久存储在数据库中的功能，以便管理员对历史监控数据进行查看与分析。 </a:t>
            </a:r>
            <a:endParaRPr lang="zh-CN" altLang="zh-CN" dirty="0"/>
          </a:p>
          <a:p>
            <a:pPr marL="0" indent="0">
              <a:buNone/>
            </a:pPr>
            <a:r>
              <a:rPr lang="zh-CN" altLang="zh-CN" dirty="0"/>
              <a:t>（</a:t>
            </a:r>
            <a:r>
              <a:rPr lang="en-US" altLang="zh-CN" dirty="0"/>
              <a:t>2</a:t>
            </a:r>
            <a:r>
              <a:rPr lang="zh-CN" altLang="zh-CN" dirty="0"/>
              <a:t>）</a:t>
            </a:r>
            <a:r>
              <a:rPr lang="en-US" altLang="zh-CN" dirty="0">
                <a:solidFill>
                  <a:srgbClr val="C00000"/>
                </a:solidFill>
              </a:rPr>
              <a:t>Web</a:t>
            </a:r>
            <a:r>
              <a:rPr lang="zh-CN" altLang="zh-CN" dirty="0">
                <a:solidFill>
                  <a:srgbClr val="C00000"/>
                </a:solidFill>
              </a:rPr>
              <a:t>页面监控数据图形化显示</a:t>
            </a:r>
            <a:r>
              <a:rPr lang="zh-CN" altLang="zh-CN" dirty="0"/>
              <a:t>：监控系统需要为管理员提供一个清晰明了的图形化监控数据，以便管理员查看监控信息并分析云平台未来的走势，及时发现平台潜在的问题，尽可能地降低对用户造成的影响。</a:t>
            </a:r>
            <a:endParaRPr lang="zh-CN"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dirty="0"/>
              <a:t>监控系统</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4</a:t>
            </a:r>
            <a:r>
              <a:rPr lang="zh-CN" altLang="zh-CN" dirty="0"/>
              <a:t>．故障管理需求</a:t>
            </a:r>
            <a:endParaRPr lang="en-US" altLang="zh-CN" dirty="0"/>
          </a:p>
          <a:p>
            <a:r>
              <a:rPr lang="zh-CN" altLang="zh-CN" dirty="0"/>
              <a:t>云平台正常运行需要有明确的</a:t>
            </a:r>
            <a:r>
              <a:rPr lang="zh-CN" altLang="zh-CN" dirty="0">
                <a:solidFill>
                  <a:srgbClr val="FF0000"/>
                </a:solidFill>
              </a:rPr>
              <a:t>告警机制</a:t>
            </a:r>
            <a:r>
              <a:rPr lang="zh-CN" altLang="zh-CN" dirty="0"/>
              <a:t>，能在云平台出现故障时准确地诊断故障的级别并及时地向管理员通知告警消息。</a:t>
            </a:r>
            <a:r>
              <a:rPr lang="zh-CN" altLang="zh-CN" dirty="0">
                <a:effectLst/>
              </a:rPr>
              <a:t> </a:t>
            </a:r>
            <a:endParaRPr lang="en-US" altLang="zh-CN" dirty="0">
              <a:effectLst/>
            </a:endParaRPr>
          </a:p>
          <a:p>
            <a:r>
              <a:rPr lang="zh-CN" altLang="zh-CN" dirty="0"/>
              <a:t>故障管理不仅仅包括</a:t>
            </a:r>
            <a:r>
              <a:rPr lang="zh-CN" altLang="zh-CN" dirty="0">
                <a:solidFill>
                  <a:srgbClr val="FF0000"/>
                </a:solidFill>
              </a:rPr>
              <a:t>个人主机操作不规范的监控告知</a:t>
            </a:r>
            <a:r>
              <a:rPr lang="zh-CN" altLang="zh-CN" dirty="0"/>
              <a:t>，还应包括对</a:t>
            </a:r>
            <a:r>
              <a:rPr lang="zh-CN" altLang="zh-CN" dirty="0">
                <a:solidFill>
                  <a:srgbClr val="FF0000"/>
                </a:solidFill>
              </a:rPr>
              <a:t>服务器运行状态不良</a:t>
            </a:r>
            <a:r>
              <a:rPr lang="zh-CN" altLang="zh-CN" dirty="0"/>
              <a:t>的诊断和提示，监控系统需要对告警通知消息、告警联系人、告警级别等进行灵活配置，并将告警通知信息写入日志。</a:t>
            </a:r>
            <a:r>
              <a:rPr lang="zh-CN" altLang="zh-CN" dirty="0">
                <a:effectLst/>
              </a:rPr>
              <a:t> </a:t>
            </a:r>
            <a:endParaRPr lang="en-US" altLang="zh-CN" dirty="0">
              <a:effectLst/>
            </a:endParaRPr>
          </a:p>
          <a:p>
            <a:r>
              <a:rPr lang="zh-CN" altLang="zh-CN" dirty="0"/>
              <a:t>故障诊断的规则采用当收集到监控数据时，利用故障诊断则对故障进行等级评定，如果达到故障标准则系统自动发送告警通知系统管理人员。</a:t>
            </a:r>
            <a:r>
              <a:rPr lang="zh-CN" altLang="zh-CN" dirty="0">
                <a:effectLst/>
              </a:rPr>
              <a:t> </a:t>
            </a:r>
            <a:endParaRPr lang="zh-CN"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11.1.4</a:t>
            </a:r>
            <a:r>
              <a:rPr lang="zh-CN" altLang="en-US" dirty="0"/>
              <a:t>  </a:t>
            </a:r>
            <a:r>
              <a:rPr lang="zh-CN" altLang="zh-CN" dirty="0"/>
              <a:t>云监控</a:t>
            </a:r>
            <a:r>
              <a:rPr lang="zh-CN" altLang="en-US" dirty="0"/>
              <a:t>结构</a:t>
            </a:r>
            <a:r>
              <a:rPr lang="zh-CN" altLang="zh-CN" dirty="0">
                <a:effectLst/>
              </a:rPr>
              <a:t> </a:t>
            </a:r>
            <a:endParaRPr lang="zh-CN" altLang="en-US" dirty="0"/>
          </a:p>
        </p:txBody>
      </p:sp>
      <p:sp>
        <p:nvSpPr>
          <p:cNvPr id="3" name="内容占位符 2"/>
          <p:cNvSpPr>
            <a:spLocks noGrp="1"/>
          </p:cNvSpPr>
          <p:nvPr>
            <p:ph idx="1"/>
          </p:nvPr>
        </p:nvSpPr>
        <p:spPr>
          <a:xfrm>
            <a:off x="609600" y="1578167"/>
            <a:ext cx="10972800" cy="4709119"/>
          </a:xfrm>
        </p:spPr>
        <p:txBody>
          <a:bodyPr>
            <a:normAutofit/>
          </a:bodyPr>
          <a:lstStyle/>
          <a:p>
            <a:r>
              <a:rPr lang="zh-CN" altLang="zh-CN" dirty="0"/>
              <a:t>一般地，不同的云服务的服务模型是不同的，它们由不同类型的资源组成。对云资源的高效管理取决于对其结构的全面监控。为了提供全面的监控，一般将云监控的结构划分为三大组件：</a:t>
            </a:r>
            <a:r>
              <a:rPr lang="zh-CN" altLang="zh-CN" dirty="0">
                <a:solidFill>
                  <a:srgbClr val="C00000"/>
                </a:solidFill>
              </a:rPr>
              <a:t>云模型、监控视图和监控焦点</a:t>
            </a:r>
            <a:r>
              <a:rPr lang="zh-CN" altLang="en-US" dirty="0"/>
              <a:t>。</a:t>
            </a:r>
            <a:endParaRPr lang="zh-CN" altLang="zh-CN" dirty="0"/>
          </a:p>
        </p:txBody>
      </p:sp>
      <p:pic>
        <p:nvPicPr>
          <p:cNvPr id="4" name="图片 3" descr="..\18-0551(5.25)\1102.tif"/>
          <p:cNvPicPr/>
          <p:nvPr/>
        </p:nvPicPr>
        <p:blipFill>
          <a:blip r:embed="rId1">
            <a:extLst>
              <a:ext uri="{28A0092B-C50C-407E-A947-70E740481C1C}">
                <a14:useLocalDpi xmlns:a14="http://schemas.microsoft.com/office/drawing/2010/main" val="0"/>
              </a:ext>
            </a:extLst>
          </a:blip>
          <a:srcRect/>
          <a:stretch>
            <a:fillRect/>
          </a:stretch>
        </p:blipFill>
        <p:spPr bwMode="auto">
          <a:xfrm>
            <a:off x="4639945" y="3135630"/>
            <a:ext cx="3423920" cy="32181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a:t>
            </a:r>
            <a:r>
              <a:rPr lang="zh-CN" altLang="en-US" dirty="0"/>
              <a:t>  云模型</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云模型由软件即服务（</a:t>
            </a:r>
            <a:r>
              <a:rPr lang="en-US" altLang="zh-CN" dirty="0"/>
              <a:t>SaaS</a:t>
            </a:r>
            <a:r>
              <a:rPr lang="zh-CN" altLang="zh-CN" dirty="0"/>
              <a:t>）、平台即服务（</a:t>
            </a:r>
            <a:r>
              <a:rPr lang="en-US" altLang="zh-CN" dirty="0"/>
              <a:t>PaaS</a:t>
            </a:r>
            <a:r>
              <a:rPr lang="zh-CN" altLang="zh-CN" dirty="0"/>
              <a:t>）和基础设施即服务（</a:t>
            </a:r>
            <a:r>
              <a:rPr lang="en-US" altLang="zh-CN" dirty="0"/>
              <a:t>IaaS</a:t>
            </a:r>
            <a:r>
              <a:rPr lang="zh-CN" altLang="zh-CN" dirty="0"/>
              <a:t>）三部分组成</a:t>
            </a:r>
            <a:r>
              <a:rPr lang="zh-CN" altLang="en-US" dirty="0"/>
              <a:t>：</a:t>
            </a:r>
            <a:endParaRPr lang="en-US" altLang="zh-CN" dirty="0"/>
          </a:p>
          <a:p>
            <a:pPr lvl="1">
              <a:buFont typeface="Wingdings" panose="05000000000000000000" pitchFamily="2" charset="2"/>
              <a:buChar char="Ø"/>
            </a:pPr>
            <a:r>
              <a:rPr lang="zh-CN" altLang="zh-CN" dirty="0">
                <a:solidFill>
                  <a:srgbClr val="C00000"/>
                </a:solidFill>
              </a:rPr>
              <a:t>软件即服务（</a:t>
            </a:r>
            <a:r>
              <a:rPr lang="en-US" altLang="zh-CN" dirty="0">
                <a:solidFill>
                  <a:srgbClr val="C00000"/>
                </a:solidFill>
              </a:rPr>
              <a:t>SaaS</a:t>
            </a:r>
            <a:r>
              <a:rPr lang="zh-CN" altLang="zh-CN" dirty="0">
                <a:solidFill>
                  <a:srgbClr val="C00000"/>
                </a:solidFill>
              </a:rPr>
              <a:t>）</a:t>
            </a:r>
            <a:r>
              <a:rPr lang="zh-CN" altLang="zh-CN" dirty="0"/>
              <a:t>，该服务在向客户提供应用程序服务时体现</a:t>
            </a:r>
            <a:r>
              <a:rPr lang="zh-CN" altLang="en-US" dirty="0"/>
              <a:t>；</a:t>
            </a:r>
            <a:endParaRPr lang="en-US" altLang="zh-CN" dirty="0"/>
          </a:p>
          <a:p>
            <a:pPr lvl="1">
              <a:buFont typeface="Wingdings" panose="05000000000000000000" pitchFamily="2" charset="2"/>
              <a:buChar char="Ø"/>
            </a:pPr>
            <a:r>
              <a:rPr lang="zh-CN" altLang="zh-CN" dirty="0">
                <a:solidFill>
                  <a:srgbClr val="C00000"/>
                </a:solidFill>
              </a:rPr>
              <a:t>平台即服务（</a:t>
            </a:r>
            <a:r>
              <a:rPr lang="en-US" altLang="zh-CN" dirty="0">
                <a:solidFill>
                  <a:srgbClr val="C00000"/>
                </a:solidFill>
              </a:rPr>
              <a:t>PaaS</a:t>
            </a:r>
            <a:r>
              <a:rPr lang="zh-CN" altLang="zh-CN" dirty="0">
                <a:solidFill>
                  <a:srgbClr val="C00000"/>
                </a:solidFill>
              </a:rPr>
              <a:t>）</a:t>
            </a:r>
            <a:r>
              <a:rPr lang="zh-CN" altLang="zh-CN" dirty="0"/>
              <a:t>，这一服务在向</a:t>
            </a:r>
            <a:r>
              <a:rPr lang="en-US" altLang="zh-CN" dirty="0"/>
              <a:t>SPs</a:t>
            </a:r>
            <a:r>
              <a:rPr lang="zh-CN" altLang="zh-CN" dirty="0"/>
              <a:t>提供一个平台时体现，在这个平台上用户可以部署应用程序服务，</a:t>
            </a:r>
            <a:r>
              <a:rPr lang="en-US" altLang="zh-CN" dirty="0" err="1"/>
              <a:t>InP</a:t>
            </a:r>
            <a:r>
              <a:rPr lang="zh-CN" altLang="zh-CN" dirty="0"/>
              <a:t>控制底层资源的分配，</a:t>
            </a:r>
            <a:r>
              <a:rPr lang="en-US" altLang="zh-CN" dirty="0"/>
              <a:t>SP</a:t>
            </a:r>
            <a:r>
              <a:rPr lang="zh-CN" altLang="zh-CN" dirty="0"/>
              <a:t>只需提供应用程序服务；</a:t>
            </a:r>
            <a:endParaRPr lang="en-US" altLang="zh-CN" dirty="0"/>
          </a:p>
          <a:p>
            <a:pPr lvl="1">
              <a:buFont typeface="Wingdings" panose="05000000000000000000" pitchFamily="2" charset="2"/>
              <a:buChar char="Ø"/>
            </a:pPr>
            <a:r>
              <a:rPr lang="zh-CN" altLang="zh-CN" dirty="0">
                <a:solidFill>
                  <a:srgbClr val="C00000"/>
                </a:solidFill>
              </a:rPr>
              <a:t>基础设施即服务（</a:t>
            </a:r>
            <a:r>
              <a:rPr lang="en-US" altLang="zh-CN" dirty="0">
                <a:solidFill>
                  <a:srgbClr val="C00000"/>
                </a:solidFill>
              </a:rPr>
              <a:t>IaaS</a:t>
            </a:r>
            <a:r>
              <a:rPr lang="zh-CN" altLang="zh-CN" dirty="0">
                <a:solidFill>
                  <a:srgbClr val="C00000"/>
                </a:solidFill>
              </a:rPr>
              <a:t>）</a:t>
            </a:r>
            <a:r>
              <a:rPr lang="zh-CN" altLang="zh-CN" dirty="0"/>
              <a:t>在向</a:t>
            </a:r>
            <a:r>
              <a:rPr lang="en-US" altLang="zh-CN" dirty="0"/>
              <a:t>SP</a:t>
            </a:r>
            <a:r>
              <a:rPr lang="zh-CN" altLang="zh-CN" dirty="0"/>
              <a:t>提供访问虚拟机服务体现，</a:t>
            </a:r>
            <a:r>
              <a:rPr lang="en-US" altLang="zh-CN" dirty="0"/>
              <a:t>SP</a:t>
            </a:r>
            <a:r>
              <a:rPr lang="zh-CN" altLang="zh-CN" dirty="0"/>
              <a:t>可以安装自己的平台和应用程序。</a:t>
            </a:r>
            <a:endParaRPr lang="zh-CN" altLang="zh-CN" dirty="0"/>
          </a:p>
          <a:p>
            <a:endParaRPr lang="zh-CN"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2</a:t>
            </a:r>
            <a:r>
              <a:rPr lang="zh-CN" altLang="en-US" dirty="0"/>
              <a:t>  监视视图</a:t>
            </a:r>
            <a:endParaRPr lang="zh-CN" altLang="en-US" dirty="0"/>
          </a:p>
        </p:txBody>
      </p:sp>
      <p:pic>
        <p:nvPicPr>
          <p:cNvPr id="4" name="图片 3" descr="..\18-0551(5.25)\1103.TIF"/>
          <p:cNvPicPr/>
          <p:nvPr/>
        </p:nvPicPr>
        <p:blipFill>
          <a:blip r:embed="rId1">
            <a:extLst>
              <a:ext uri="{28A0092B-C50C-407E-A947-70E740481C1C}">
                <a14:useLocalDpi xmlns:a14="http://schemas.microsoft.com/office/drawing/2010/main" val="0"/>
              </a:ext>
            </a:extLst>
          </a:blip>
          <a:srcRect/>
          <a:stretch>
            <a:fillRect/>
          </a:stretch>
        </p:blipFill>
        <p:spPr bwMode="auto">
          <a:xfrm>
            <a:off x="2386330" y="1691005"/>
            <a:ext cx="7040245" cy="50171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3</a:t>
            </a:r>
            <a:r>
              <a:rPr lang="zh-CN" altLang="en-US" dirty="0"/>
              <a:t>  监控焦点</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云监控解决方案的主要目标是根据它们的云模型来定义的，可以根据不同的云模型讨论具体目标</a:t>
            </a:r>
            <a:r>
              <a:rPr lang="zh-CN" altLang="en-US" dirty="0"/>
              <a:t>：</a:t>
            </a:r>
            <a:endParaRPr lang="zh-CN" altLang="zh-CN" dirty="0"/>
          </a:p>
          <a:p>
            <a:pPr marL="0" indent="0">
              <a:buNone/>
            </a:pPr>
            <a:r>
              <a:rPr lang="zh-CN" altLang="zh-CN" dirty="0"/>
              <a:t>（</a:t>
            </a:r>
            <a:r>
              <a:rPr lang="en-US" altLang="zh-CN" dirty="0"/>
              <a:t>1</a:t>
            </a:r>
            <a:r>
              <a:rPr lang="zh-CN" altLang="zh-CN" dirty="0"/>
              <a:t>）在</a:t>
            </a:r>
            <a:r>
              <a:rPr lang="en-US" altLang="zh-CN" dirty="0"/>
              <a:t>IaaS</a:t>
            </a:r>
            <a:r>
              <a:rPr lang="zh-CN" altLang="zh-CN" dirty="0"/>
              <a:t>中，云资源是在物理硬件之上创建的，通常使用虚拟化技术来实现。</a:t>
            </a:r>
            <a:endParaRPr lang="en-US" altLang="zh-CN" dirty="0"/>
          </a:p>
          <a:p>
            <a:pPr marL="0" indent="0">
              <a:buNone/>
            </a:pPr>
            <a:r>
              <a:rPr lang="zh-CN" altLang="zh-CN" dirty="0"/>
              <a:t>（</a:t>
            </a:r>
            <a:r>
              <a:rPr lang="en-US" altLang="zh-CN" dirty="0"/>
              <a:t>2</a:t>
            </a:r>
            <a:r>
              <a:rPr lang="zh-CN" altLang="zh-CN" dirty="0"/>
              <a:t>）</a:t>
            </a:r>
            <a:r>
              <a:rPr lang="en-US" altLang="zh-CN" dirty="0"/>
              <a:t>PaaS</a:t>
            </a:r>
            <a:r>
              <a:rPr lang="zh-CN" altLang="zh-CN" dirty="0"/>
              <a:t>由编程环境和运行环境组成。</a:t>
            </a:r>
            <a:endParaRPr lang="zh-CN" altLang="zh-CN" dirty="0"/>
          </a:p>
          <a:p>
            <a:pPr marL="0" indent="0">
              <a:buNone/>
            </a:pPr>
            <a:r>
              <a:rPr lang="zh-CN" altLang="zh-CN" dirty="0"/>
              <a:t>（</a:t>
            </a:r>
            <a:r>
              <a:rPr lang="en-US" altLang="zh-CN" dirty="0"/>
              <a:t>3</a:t>
            </a:r>
            <a:r>
              <a:rPr lang="zh-CN" altLang="zh-CN" dirty="0"/>
              <a:t>）在</a:t>
            </a:r>
            <a:r>
              <a:rPr lang="en-US" altLang="zh-CN" dirty="0"/>
              <a:t>SaaS</a:t>
            </a:r>
            <a:r>
              <a:rPr lang="zh-CN" altLang="zh-CN" dirty="0"/>
              <a:t>服务的模式下，其多样性必定会不断地增长。为了应对</a:t>
            </a:r>
            <a:r>
              <a:rPr lang="en-US" altLang="zh-CN" dirty="0"/>
              <a:t>SaaS</a:t>
            </a:r>
            <a:r>
              <a:rPr lang="zh-CN" altLang="zh-CN" dirty="0"/>
              <a:t>的多样性，云监控系统需要具备非同寻常的能力，既需要应对异构的</a:t>
            </a:r>
            <a:r>
              <a:rPr lang="en-US" altLang="zh-CN" dirty="0"/>
              <a:t>API</a:t>
            </a:r>
            <a:r>
              <a:rPr lang="zh-CN" altLang="zh-CN" dirty="0"/>
              <a:t>，还需要应对不同层面的监控。为此，</a:t>
            </a:r>
            <a:r>
              <a:rPr lang="en-US" altLang="zh-CN" dirty="0"/>
              <a:t>SP</a:t>
            </a:r>
            <a:r>
              <a:rPr lang="zh-CN" altLang="zh-CN" dirty="0"/>
              <a:t>和客户需要定义了</a:t>
            </a:r>
            <a:r>
              <a:rPr lang="en-US" altLang="zh-CN" dirty="0"/>
              <a:t>SLA</a:t>
            </a:r>
            <a:r>
              <a:rPr lang="zh-CN" altLang="zh-CN" dirty="0"/>
              <a:t>来规范两者之间的服务协议。</a:t>
            </a:r>
            <a:endParaRPr lang="zh-CN"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11.1.5</a:t>
            </a:r>
            <a:r>
              <a:rPr lang="zh-CN" altLang="en-US" dirty="0"/>
              <a:t>  关键技术</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1</a:t>
            </a:r>
            <a:r>
              <a:rPr lang="zh-CN" altLang="zh-CN" dirty="0"/>
              <a:t>．</a:t>
            </a:r>
            <a:r>
              <a:rPr lang="en-US" altLang="zh-CN" dirty="0"/>
              <a:t>SNMP</a:t>
            </a:r>
            <a:r>
              <a:rPr lang="zh-CN" altLang="zh-CN" dirty="0"/>
              <a:t>协议</a:t>
            </a:r>
            <a:endParaRPr lang="en-US" altLang="zh-CN" dirty="0"/>
          </a:p>
          <a:p>
            <a:r>
              <a:rPr lang="zh-CN" altLang="zh-CN" dirty="0">
                <a:solidFill>
                  <a:srgbClr val="C00000"/>
                </a:solidFill>
              </a:rPr>
              <a:t>简单网络管理协议（</a:t>
            </a:r>
            <a:r>
              <a:rPr lang="en-US" altLang="zh-CN" dirty="0">
                <a:solidFill>
                  <a:srgbClr val="C00000"/>
                </a:solidFill>
              </a:rPr>
              <a:t>Simple Network Management Protocol</a:t>
            </a:r>
            <a:r>
              <a:rPr lang="zh-CN" altLang="zh-CN" dirty="0">
                <a:solidFill>
                  <a:srgbClr val="C00000"/>
                </a:solidFill>
              </a:rPr>
              <a:t>，</a:t>
            </a:r>
            <a:r>
              <a:rPr lang="en-US" altLang="zh-CN" dirty="0">
                <a:solidFill>
                  <a:srgbClr val="C00000"/>
                </a:solidFill>
              </a:rPr>
              <a:t>SNMP</a:t>
            </a:r>
            <a:r>
              <a:rPr lang="zh-CN" altLang="zh-CN" dirty="0"/>
              <a:t>）是一种简单网络管理协议，属于</a:t>
            </a:r>
            <a:r>
              <a:rPr lang="en-US" altLang="zh-CN" dirty="0"/>
              <a:t>TCP/IP</a:t>
            </a:r>
            <a:r>
              <a:rPr lang="zh-CN" altLang="zh-CN" dirty="0"/>
              <a:t>五层协议中的应用层协议，主要用于管理网络设备。</a:t>
            </a:r>
            <a:endParaRPr lang="en-US" altLang="zh-CN" dirty="0"/>
          </a:p>
          <a:p>
            <a:r>
              <a:rPr lang="en-US" altLang="zh-CN" dirty="0"/>
              <a:t>SNMP</a:t>
            </a:r>
            <a:r>
              <a:rPr lang="zh-CN" altLang="zh-CN" dirty="0"/>
              <a:t>协议主要由两大部分构成：</a:t>
            </a:r>
            <a:r>
              <a:rPr lang="en-US" altLang="zh-CN" dirty="0"/>
              <a:t>SNMP</a:t>
            </a:r>
            <a:r>
              <a:rPr lang="zh-CN" altLang="zh-CN" dirty="0"/>
              <a:t>管理站和</a:t>
            </a:r>
            <a:r>
              <a:rPr lang="en-US" altLang="zh-CN" dirty="0"/>
              <a:t>SNMP</a:t>
            </a:r>
            <a:r>
              <a:rPr lang="zh-CN" altLang="zh-CN" dirty="0"/>
              <a:t>代理。</a:t>
            </a:r>
            <a:endParaRPr lang="en-US" altLang="zh-CN" dirty="0"/>
          </a:p>
          <a:p>
            <a:r>
              <a:rPr lang="en-US" altLang="zh-CN" dirty="0"/>
              <a:t>SNMP</a:t>
            </a:r>
            <a:r>
              <a:rPr lang="zh-CN" altLang="zh-CN" dirty="0"/>
              <a:t>管理站和</a:t>
            </a:r>
            <a:r>
              <a:rPr lang="en-US" altLang="zh-CN" dirty="0"/>
              <a:t>SNMP</a:t>
            </a:r>
            <a:r>
              <a:rPr lang="zh-CN" altLang="zh-CN" dirty="0"/>
              <a:t>代理之间是松散耦合，它们之间的通信是通过</a:t>
            </a:r>
            <a:r>
              <a:rPr lang="en-US" altLang="zh-CN" dirty="0"/>
              <a:t>UDP</a:t>
            </a:r>
            <a:r>
              <a:rPr lang="zh-CN" altLang="zh-CN" dirty="0"/>
              <a:t>协议完成的。</a:t>
            </a:r>
            <a:endParaRPr lang="en-US" altLang="zh-CN" dirty="0"/>
          </a:p>
          <a:p>
            <a:r>
              <a:rPr lang="en-US" altLang="zh-CN" dirty="0"/>
              <a:t>SNMP</a:t>
            </a:r>
            <a:r>
              <a:rPr lang="zh-CN" altLang="zh-CN" dirty="0"/>
              <a:t>的基本思想：为不同种类、不同生产厂家以及不同型号的设备，定义一个统一的接口和协议，使得管理员可以通过统一的外观对这些网络设备进行管理。</a:t>
            </a:r>
            <a:endParaRPr lang="zh-CN" altLang="zh-CN"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t>
            </a:r>
            <a:r>
              <a:rPr lang="zh-CN" altLang="en-US" dirty="0"/>
              <a:t>云计算原理与实践</a:t>
            </a:r>
            <a:r>
              <a:rPr lang="en-US" altLang="zh-CN" dirty="0"/>
              <a:t>》</a:t>
            </a:r>
            <a:r>
              <a:rPr lang="zh-CN" altLang="en-US" dirty="0"/>
              <a:t>课程总览</a:t>
            </a:r>
            <a:endParaRPr lang="zh-CN" altLang="en-US" dirty="0"/>
          </a:p>
        </p:txBody>
      </p:sp>
      <p:sp>
        <p:nvSpPr>
          <p:cNvPr id="1026" name="Rectangle 2"/>
          <p:cNvSpPr>
            <a:spLocks noChangeArrowheads="1"/>
          </p:cNvSpPr>
          <p:nvPr/>
        </p:nvSpPr>
        <p:spPr bwMode="auto">
          <a:xfrm>
            <a:off x="1" y="-246220"/>
            <a:ext cx="246286" cy="492443"/>
          </a:xfrm>
          <a:prstGeom prst="rect">
            <a:avLst/>
          </a:prstGeom>
          <a:noFill/>
          <a:ln w="9525">
            <a:noFill/>
            <a:miter lim="800000"/>
          </a:ln>
          <a:effectLst/>
        </p:spPr>
        <p:txBody>
          <a:bodyPr vert="horz" wrap="none" lIns="121920" tIns="60960" rIns="121920" bIns="60960" numCol="1" anchor="ctr" anchorCtr="0" compatLnSpc="1">
            <a:spAutoFit/>
          </a:bodyPr>
          <a:lstStyle/>
          <a:p>
            <a:endParaRPr lang="zh-CN" altLang="en-US" sz="2400"/>
          </a:p>
        </p:txBody>
      </p:sp>
      <p:graphicFrame>
        <p:nvGraphicFramePr>
          <p:cNvPr id="1025" name="Object 1"/>
          <p:cNvGraphicFramePr>
            <a:graphicFrameLocks noChangeAspect="1"/>
          </p:cNvGraphicFramePr>
          <p:nvPr/>
        </p:nvGraphicFramePr>
        <p:xfrm>
          <a:off x="895591" y="2084852"/>
          <a:ext cx="10226891" cy="4003609"/>
        </p:xfrm>
        <a:graphic>
          <a:graphicData uri="http://schemas.openxmlformats.org/presentationml/2006/ole">
            <mc:AlternateContent xmlns:mc="http://schemas.openxmlformats.org/markup-compatibility/2006">
              <mc:Choice xmlns:v="urn:schemas-microsoft-com:vml" Requires="v">
                <p:oleObj spid="_x0000_s1035" name="Visio" r:id="rId1" imgW="9537700" imgH="3746500" progId="Visio.Drawing.11">
                  <p:embed/>
                </p:oleObj>
              </mc:Choice>
              <mc:Fallback>
                <p:oleObj name="Visio" r:id="rId1" imgW="9537700" imgH="37465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591" y="2084852"/>
                        <a:ext cx="10226891" cy="4003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11.1.5</a:t>
            </a:r>
            <a:r>
              <a:rPr lang="zh-CN" altLang="en-US" dirty="0"/>
              <a:t>  关键技术</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1</a:t>
            </a:r>
            <a:r>
              <a:rPr lang="zh-CN" altLang="zh-CN" dirty="0"/>
              <a:t>．</a:t>
            </a:r>
            <a:r>
              <a:rPr lang="en-US" altLang="zh-CN" dirty="0"/>
              <a:t>SNMP</a:t>
            </a:r>
            <a:r>
              <a:rPr lang="zh-CN" altLang="zh-CN" dirty="0"/>
              <a:t>协议</a:t>
            </a:r>
            <a:endParaRPr lang="en-US" altLang="zh-CN" dirty="0"/>
          </a:p>
          <a:p>
            <a:pPr marL="0" indent="0">
              <a:buNone/>
            </a:pPr>
            <a:endParaRPr lang="zh-CN" altLang="zh-CN" b="1" dirty="0"/>
          </a:p>
        </p:txBody>
      </p:sp>
      <p:pic>
        <p:nvPicPr>
          <p:cNvPr id="4" name="图片 3" descr="..\18-0551(5.25)\1104.tif"/>
          <p:cNvPicPr/>
          <p:nvPr/>
        </p:nvPicPr>
        <p:blipFill>
          <a:blip r:embed="rId1">
            <a:extLst>
              <a:ext uri="{28A0092B-C50C-407E-A947-70E740481C1C}">
                <a14:useLocalDpi xmlns:a14="http://schemas.microsoft.com/office/drawing/2010/main" val="0"/>
              </a:ext>
            </a:extLst>
          </a:blip>
          <a:srcRect/>
          <a:stretch>
            <a:fillRect/>
          </a:stretch>
        </p:blipFill>
        <p:spPr bwMode="auto">
          <a:xfrm>
            <a:off x="3424555" y="1769110"/>
            <a:ext cx="4950460" cy="3067050"/>
          </a:xfrm>
          <a:prstGeom prst="rect">
            <a:avLst/>
          </a:prstGeom>
          <a:noFill/>
          <a:ln>
            <a:noFill/>
          </a:ln>
        </p:spPr>
      </p:pic>
      <p:sp>
        <p:nvSpPr>
          <p:cNvPr id="5" name="矩形 4"/>
          <p:cNvSpPr/>
          <p:nvPr/>
        </p:nvSpPr>
        <p:spPr>
          <a:xfrm>
            <a:off x="4697765" y="5568662"/>
            <a:ext cx="2796470" cy="281487"/>
          </a:xfrm>
          <a:prstGeom prst="rect">
            <a:avLst/>
          </a:prstGeom>
        </p:spPr>
        <p:txBody>
          <a:bodyPr wrap="none">
            <a:spAutoFit/>
          </a:bodyPr>
          <a:lstStyle/>
          <a:p>
            <a:pPr algn="ctr">
              <a:lnSpc>
                <a:spcPts val="1400"/>
              </a:lnSpc>
              <a:spcAft>
                <a:spcPts val="60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11.4  SNMP</a:t>
            </a:r>
            <a:r>
              <a:rPr lang="zh-CN" altLang="zh-CN" kern="100" dirty="0">
                <a:latin typeface="Arial" panose="020B0604020202020204" pitchFamily="34" charset="0"/>
                <a:ea typeface="方正兰亭黑简体"/>
                <a:cs typeface="Arial" panose="020B0604020202020204" pitchFamily="34" charset="0"/>
              </a:rPr>
              <a:t>的工作方式</a:t>
            </a:r>
            <a:endParaRPr lang="zh-CN" altLang="zh-CN" kern="100" dirty="0">
              <a:latin typeface="Arial" panose="020B0604020202020204" pitchFamily="34" charset="0"/>
              <a:ea typeface="方正兰亭黑简体"/>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t>2</a:t>
            </a:r>
            <a:r>
              <a:rPr lang="zh-CN" altLang="en-US"/>
              <a:t>、IPMI</a:t>
            </a:r>
            <a:endParaRPr lang="zh-CN" altLang="en-US"/>
          </a:p>
        </p:txBody>
      </p:sp>
      <p:sp>
        <p:nvSpPr>
          <p:cNvPr id="3" name="内容占位符 2"/>
          <p:cNvSpPr>
            <a:spLocks noGrp="1"/>
          </p:cNvSpPr>
          <p:nvPr>
            <p:ph idx="1"/>
          </p:nvPr>
        </p:nvSpPr>
        <p:spPr>
          <a:xfrm>
            <a:off x="551815" y="1346835"/>
            <a:ext cx="11450955" cy="5392420"/>
          </a:xfrm>
        </p:spPr>
        <p:txBody>
          <a:bodyPr>
            <a:normAutofit lnSpcReduction="10000"/>
          </a:bodyPr>
          <a:p>
            <a:pPr>
              <a:lnSpc>
                <a:spcPct val="110000"/>
              </a:lnSpc>
            </a:pPr>
            <a:r>
              <a:rPr lang="zh-CN" altLang="en-US"/>
              <a:t>智能平台管理接口（</a:t>
            </a:r>
            <a:r>
              <a:rPr lang="zh-CN" altLang="en-US">
                <a:sym typeface="+mn-ea"/>
              </a:rPr>
              <a:t>Intelligent Platform Management Interface</a:t>
            </a:r>
            <a:r>
              <a:rPr lang="zh-CN" altLang="en-US"/>
              <a:t>）</a:t>
            </a:r>
            <a:r>
              <a:rPr lang="en-US" altLang="zh-CN"/>
              <a:t>:</a:t>
            </a:r>
            <a:r>
              <a:rPr lang="zh-CN" altLang="en-US"/>
              <a:t>企业系统的周边设备所采用的一种</a:t>
            </a:r>
            <a:r>
              <a:rPr lang="zh-CN" altLang="en-US">
                <a:solidFill>
                  <a:srgbClr val="FF0000"/>
                </a:solidFill>
              </a:rPr>
              <a:t>工业标准</a:t>
            </a:r>
            <a:r>
              <a:rPr lang="zh-CN" altLang="en-US"/>
              <a:t>。IPMI亦是一个</a:t>
            </a:r>
            <a:r>
              <a:rPr lang="zh-CN" altLang="en-US">
                <a:solidFill>
                  <a:srgbClr val="FF0000"/>
                </a:solidFill>
              </a:rPr>
              <a:t>开放的免费</a:t>
            </a:r>
            <a:r>
              <a:rPr lang="zh-CN" altLang="en-US"/>
              <a:t>标准。</a:t>
            </a:r>
            <a:endParaRPr lang="zh-CN" altLang="en-US"/>
          </a:p>
          <a:p>
            <a:pPr>
              <a:lnSpc>
                <a:spcPct val="110000"/>
              </a:lnSpc>
            </a:pPr>
            <a:r>
              <a:rPr lang="zh-CN" altLang="en-US"/>
              <a:t>IPMI 能够横跨不同的操作系统、固件和硬件平台，可以智能的监视、控制和自动回报大量</a:t>
            </a:r>
            <a:r>
              <a:rPr lang="zh-CN" altLang="en-US">
                <a:solidFill>
                  <a:srgbClr val="FF0000"/>
                </a:solidFill>
              </a:rPr>
              <a:t>服务器的运作状况</a:t>
            </a:r>
            <a:r>
              <a:rPr lang="zh-CN" altLang="en-US"/>
              <a:t>，以降低服务器系统成本。</a:t>
            </a:r>
            <a:endParaRPr lang="zh-CN" altLang="en-US"/>
          </a:p>
          <a:p>
            <a:pPr>
              <a:lnSpc>
                <a:spcPct val="110000"/>
              </a:lnSpc>
            </a:pPr>
            <a:endParaRPr lang="zh-CN" altLang="en-US"/>
          </a:p>
          <a:p>
            <a:pPr>
              <a:lnSpc>
                <a:spcPct val="110000"/>
              </a:lnSpc>
            </a:pPr>
            <a:r>
              <a:rPr lang="zh-CN" altLang="en-US"/>
              <a:t>IPMI的核心是一个专用芯片/控制器(叫做服务器处理器或基板管理控制器(BMC))，其并不依赖于服务器的处理器、BIOS或操作系统来工作，可谓非常地独立，是一个</a:t>
            </a:r>
            <a:r>
              <a:rPr lang="zh-CN" altLang="en-US">
                <a:solidFill>
                  <a:srgbClr val="FF0000"/>
                </a:solidFill>
              </a:rPr>
              <a:t>单独在系统内运行的无代理管理子系统</a:t>
            </a:r>
            <a:r>
              <a:rPr lang="zh-CN" altLang="en-US"/>
              <a:t>，只要有BMC与IPMI固件其便可开始工作，而BMC通常是一个安装在服务器主板上的独立的板卡，也有服务器主板提供对IPMI支持的。</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11.1.5</a:t>
            </a:r>
            <a:r>
              <a:rPr lang="zh-CN" altLang="en-US" dirty="0"/>
              <a:t>  关键技术</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3</a:t>
            </a:r>
            <a:r>
              <a:rPr lang="zh-CN" altLang="zh-CN" dirty="0"/>
              <a:t>．代理监控技术</a:t>
            </a:r>
            <a:r>
              <a:rPr lang="en-US" altLang="zh-CN" dirty="0"/>
              <a:t>(agent)</a:t>
            </a:r>
            <a:endParaRPr lang="en-US" altLang="zh-CN" dirty="0"/>
          </a:p>
          <a:p>
            <a:r>
              <a:rPr lang="zh-CN" altLang="zh-CN" dirty="0"/>
              <a:t>代理指的是在被监控主机上安装的一个或多个监控代理程序。代理程序主要用于被监控主机的状态或服务信息的收集，收集到的数据后再发送给主监控机。一般地，按被监控主机上是否部署监控代理将监控分为两种方式：</a:t>
            </a:r>
            <a:r>
              <a:rPr lang="zh-CN" altLang="zh-CN" dirty="0">
                <a:solidFill>
                  <a:srgbClr val="FF0000"/>
                </a:solidFill>
              </a:rPr>
              <a:t>无代理的监控和基于代理的监控</a:t>
            </a:r>
            <a:r>
              <a:rPr lang="zh-CN" altLang="zh-CN" dirty="0"/>
              <a:t>。</a:t>
            </a:r>
            <a:endParaRPr lang="en-US" altLang="zh-CN" dirty="0"/>
          </a:p>
          <a:p>
            <a:r>
              <a:rPr lang="zh-CN" altLang="zh-CN" dirty="0">
                <a:solidFill>
                  <a:srgbClr val="C00000"/>
                </a:solidFill>
              </a:rPr>
              <a:t>无代理监控</a:t>
            </a:r>
            <a:r>
              <a:rPr lang="zh-CN" altLang="zh-CN" dirty="0"/>
              <a:t>是主监控机来完成监控请求及状态的监测</a:t>
            </a:r>
            <a:r>
              <a:rPr lang="zh-CN" altLang="en-US" dirty="0"/>
              <a:t>。</a:t>
            </a:r>
            <a:endParaRPr lang="en-US" altLang="zh-CN" dirty="0"/>
          </a:p>
          <a:p>
            <a:r>
              <a:rPr lang="zh-CN" altLang="zh-CN" dirty="0">
                <a:solidFill>
                  <a:srgbClr val="C00000"/>
                </a:solidFill>
              </a:rPr>
              <a:t>基于代理的监控方式</a:t>
            </a:r>
            <a:r>
              <a:rPr lang="zh-CN" altLang="zh-CN" dirty="0"/>
              <a:t>，监控请求的完成既可通过主监控机也可通过代理程序本身，但只能由代理程序完成监控对象状态的检测，并在检测完成后将结果上报给主监控机。</a:t>
            </a:r>
            <a:endParaRPr lang="zh-CN"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11.1.5</a:t>
            </a:r>
            <a:r>
              <a:rPr lang="zh-CN" altLang="en-US" dirty="0"/>
              <a:t>  关键技术</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marL="0" indent="0">
              <a:buNone/>
            </a:pPr>
            <a:r>
              <a:rPr lang="en-US" altLang="zh-CN" dirty="0"/>
              <a:t>3</a:t>
            </a:r>
            <a:r>
              <a:rPr lang="zh-CN" altLang="zh-CN" dirty="0"/>
              <a:t>．主动监控与被动监控</a:t>
            </a:r>
            <a:r>
              <a:rPr lang="zh-CN" altLang="zh-CN" dirty="0">
                <a:effectLst/>
              </a:rPr>
              <a:t> </a:t>
            </a:r>
            <a:endParaRPr lang="en-US" altLang="zh-CN" dirty="0"/>
          </a:p>
        </p:txBody>
      </p:sp>
      <p:graphicFrame>
        <p:nvGraphicFramePr>
          <p:cNvPr id="4" name="表格 3"/>
          <p:cNvGraphicFramePr>
            <a:graphicFrameLocks noGrp="1"/>
          </p:cNvGraphicFramePr>
          <p:nvPr>
            <p:custDataLst>
              <p:tags r:id="rId1"/>
            </p:custDataLst>
          </p:nvPr>
        </p:nvGraphicFramePr>
        <p:xfrm>
          <a:off x="1316355" y="2209165"/>
          <a:ext cx="9389745" cy="4100195"/>
        </p:xfrm>
        <a:graphic>
          <a:graphicData uri="http://schemas.openxmlformats.org/drawingml/2006/table">
            <a:tbl>
              <a:tblPr>
                <a:tableStyleId>{5C22544A-7EE6-4342-B048-85BDC9FD1C3A}</a:tableStyleId>
              </a:tblPr>
              <a:tblGrid>
                <a:gridCol w="1689100"/>
                <a:gridCol w="3035300"/>
                <a:gridCol w="2625725"/>
                <a:gridCol w="2039620"/>
              </a:tblGrid>
              <a:tr h="273685">
                <a:tc>
                  <a:txBody>
                    <a:bodyPr/>
                    <a:lstStyle/>
                    <a:p>
                      <a:pPr indent="254000" algn="ctr">
                        <a:spcBef>
                          <a:spcPts val="240"/>
                        </a:spcBef>
                        <a:spcAft>
                          <a:spcPts val="240"/>
                        </a:spcAft>
                      </a:pPr>
                      <a:r>
                        <a:rPr lang="en-US" sz="1600" kern="100">
                          <a:effectLst/>
                        </a:rPr>
                        <a:t> </a:t>
                      </a:r>
                      <a:endParaRPr lang="zh-CN" sz="1600">
                        <a:effectLst/>
                        <a:latin typeface="Arial" panose="020B0604020202020204" pitchFamily="34" charset="0"/>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600" kern="100" dirty="0">
                          <a:effectLst/>
                        </a:rPr>
                        <a:t>描述</a:t>
                      </a:r>
                      <a:endParaRPr lang="zh-CN" sz="1600" dirty="0">
                        <a:effectLst/>
                        <a:latin typeface="Arial" panose="020B0604020202020204" pitchFamily="34" charset="0"/>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600" kern="100">
                          <a:effectLst/>
                        </a:rPr>
                        <a:t>优点</a:t>
                      </a:r>
                      <a:endParaRPr lang="zh-CN" sz="1600">
                        <a:effectLst/>
                        <a:latin typeface="Arial" panose="020B0604020202020204" pitchFamily="34" charset="0"/>
                        <a:ea typeface="黑体" panose="02010609060101010101" pitchFamily="49" charset="-122"/>
                      </a:endParaRPr>
                    </a:p>
                  </a:txBody>
                  <a:tcPr marL="68580" marR="68580" marT="0" marB="0"/>
                </a:tc>
                <a:tc>
                  <a:txBody>
                    <a:bodyPr/>
                    <a:lstStyle/>
                    <a:p>
                      <a:pPr indent="254000" algn="ctr">
                        <a:spcBef>
                          <a:spcPts val="240"/>
                        </a:spcBef>
                        <a:spcAft>
                          <a:spcPts val="240"/>
                        </a:spcAft>
                      </a:pPr>
                      <a:r>
                        <a:rPr lang="zh-CN" sz="1600" kern="100">
                          <a:effectLst/>
                        </a:rPr>
                        <a:t>缺点</a:t>
                      </a:r>
                      <a:endParaRPr lang="zh-CN" sz="1600">
                        <a:effectLst/>
                        <a:latin typeface="Arial" panose="020B0604020202020204" pitchFamily="34" charset="0"/>
                        <a:ea typeface="黑体" panose="02010609060101010101" pitchFamily="49" charset="-122"/>
                      </a:endParaRPr>
                    </a:p>
                  </a:txBody>
                  <a:tcPr marL="68580" marR="68580" marT="0" marB="0"/>
                </a:tc>
              </a:tr>
              <a:tr h="1639570">
                <a:tc>
                  <a:txBody>
                    <a:bodyPr/>
                    <a:lstStyle/>
                    <a:p>
                      <a:pPr indent="254000" algn="ctr">
                        <a:spcBef>
                          <a:spcPts val="240"/>
                        </a:spcBef>
                        <a:spcAft>
                          <a:spcPts val="240"/>
                        </a:spcAft>
                      </a:pPr>
                      <a:r>
                        <a:rPr lang="zh-CN" sz="1600" kern="100" dirty="0">
                          <a:effectLst/>
                        </a:rPr>
                        <a:t>主动监控模式</a:t>
                      </a:r>
                      <a:endParaRPr lang="zh-CN" sz="1600" dirty="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a:effectLst/>
                        </a:rPr>
                        <a:t>主监控机按检测周期主动地获取被监控端的数据。主要是由主监控机端向被监控端发送监控请求，被监控端监控代理采集数据后再反馈给主监控端</a:t>
                      </a:r>
                      <a:endParaRPr lang="zh-CN" sz="160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dirty="0">
                          <a:effectLst/>
                        </a:rPr>
                        <a:t>实时性较好</a:t>
                      </a:r>
                      <a:endParaRPr lang="zh-CN" sz="1600" dirty="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a:effectLst/>
                        </a:rPr>
                        <a:t>使用这种方式，需要主监控机主动收集被监控端的性能参数，开销较大</a:t>
                      </a:r>
                      <a:endParaRPr lang="zh-CN" sz="1600">
                        <a:effectLst/>
                        <a:latin typeface="Times New Roman" panose="02020603050405020304" pitchFamily="18" charset="0"/>
                        <a:ea typeface="方正宋一简体"/>
                      </a:endParaRPr>
                    </a:p>
                  </a:txBody>
                  <a:tcPr marL="68580" marR="68580" marT="0" marB="0" anchor="ctr"/>
                </a:tc>
              </a:tr>
              <a:tr h="2186940">
                <a:tc>
                  <a:txBody>
                    <a:bodyPr/>
                    <a:lstStyle/>
                    <a:p>
                      <a:pPr indent="254000" algn="just">
                        <a:spcBef>
                          <a:spcPts val="240"/>
                        </a:spcBef>
                        <a:spcAft>
                          <a:spcPts val="240"/>
                        </a:spcAft>
                      </a:pPr>
                      <a:r>
                        <a:rPr lang="zh-CN" sz="1600" kern="100">
                          <a:effectLst/>
                        </a:rPr>
                        <a:t>被动监控模式</a:t>
                      </a:r>
                      <a:endParaRPr lang="zh-CN" sz="160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a:effectLst/>
                        </a:rPr>
                        <a:t>被监控端主动发送数据到主监控机。被监控端监控代理按已经配置好的设置采集本地数据，并将数据处理完后主动发送给主监控机。主监控机只需要被动接收数据，再进行下一步处理</a:t>
                      </a:r>
                      <a:endParaRPr lang="zh-CN" sz="160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a:effectLst/>
                        </a:rPr>
                        <a:t>使用这种方式，处理数据的其他工作基本都由被监控机完成（包括数据的传输），从而避免了因被监控主机数量太大而造成的过长的轮询时间而引发的监控反应延迟的问题</a:t>
                      </a:r>
                      <a:endParaRPr lang="zh-CN" sz="1600">
                        <a:effectLst/>
                        <a:latin typeface="Times New Roman" panose="02020603050405020304" pitchFamily="18" charset="0"/>
                        <a:ea typeface="方正宋一简体"/>
                      </a:endParaRPr>
                    </a:p>
                  </a:txBody>
                  <a:tcPr marL="68580" marR="68580" marT="0" marB="0" anchor="ctr"/>
                </a:tc>
                <a:tc>
                  <a:txBody>
                    <a:bodyPr/>
                    <a:lstStyle/>
                    <a:p>
                      <a:pPr indent="254000" algn="just">
                        <a:spcBef>
                          <a:spcPts val="240"/>
                        </a:spcBef>
                        <a:spcAft>
                          <a:spcPts val="240"/>
                        </a:spcAft>
                      </a:pPr>
                      <a:r>
                        <a:rPr lang="zh-CN" sz="1600" kern="100" dirty="0">
                          <a:effectLst/>
                        </a:rPr>
                        <a:t>实时性较差</a:t>
                      </a:r>
                      <a:endParaRPr lang="zh-CN" sz="1600" dirty="0">
                        <a:effectLst/>
                        <a:latin typeface="Times New Roman" panose="02020603050405020304" pitchFamily="18" charset="0"/>
                        <a:ea typeface="方正宋一简体"/>
                      </a:endParaRPr>
                    </a:p>
                  </a:txBody>
                  <a:tcPr marL="68580" marR="68580" marT="0" marB="0" anchor="ctr"/>
                </a:tc>
              </a:tr>
            </a:tbl>
          </a:graphicData>
        </a:graphic>
      </p:graphicFrame>
      <p:sp>
        <p:nvSpPr>
          <p:cNvPr id="5" name="动作按钮: 后退或前一项 4">
            <a:hlinkClick r:id="rId2" action="ppaction://hlinksldjump" highlightClick="1"/>
          </p:cNvPr>
          <p:cNvSpPr/>
          <p:nvPr/>
        </p:nvSpPr>
        <p:spPr>
          <a:xfrm>
            <a:off x="11150918" y="6246495"/>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11.2</a:t>
            </a:r>
            <a:r>
              <a:rPr lang="zh-CN" altLang="en-US" dirty="0"/>
              <a:t>  </a:t>
            </a:r>
            <a:r>
              <a:rPr lang="zh-CN" altLang="zh-CN" dirty="0"/>
              <a:t>云监控解决方案</a:t>
            </a:r>
            <a:r>
              <a:rPr lang="zh-CN" altLang="zh-CN" dirty="0">
                <a:effectLst/>
              </a:rPr>
              <a:t> </a:t>
            </a:r>
            <a:r>
              <a:rPr lang="zh-CN" altLang="en-US" dirty="0"/>
              <a:t>	</a:t>
            </a:r>
            <a:endParaRPr lang="zh-CN" altLang="en-US" dirty="0"/>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11.2.1</a:t>
            </a:r>
            <a:r>
              <a:rPr lang="zh-CN" altLang="en-US" dirty="0"/>
              <a:t>  </a:t>
            </a:r>
            <a:r>
              <a:rPr lang="zh-CN" altLang="zh-CN" dirty="0"/>
              <a:t>云监控的通用技术</a:t>
            </a:r>
            <a:endParaRPr lang="en-US" altLang="zh-CN" dirty="0"/>
          </a:p>
          <a:p>
            <a:pPr>
              <a:buNone/>
            </a:pPr>
            <a:r>
              <a:rPr lang="en-US" altLang="zh-CN" dirty="0"/>
              <a:t>11.2.2</a:t>
            </a:r>
            <a:r>
              <a:rPr lang="zh-CN" altLang="en-US" dirty="0"/>
              <a:t>  </a:t>
            </a:r>
            <a:r>
              <a:rPr lang="zh-CN" altLang="zh-CN" dirty="0"/>
              <a:t>容器的监控</a:t>
            </a:r>
            <a:r>
              <a:rPr lang="zh-CN" altLang="zh-CN" dirty="0">
                <a:effectLst/>
              </a:rPr>
              <a:t> </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11.2.1</a:t>
            </a:r>
            <a:r>
              <a:rPr lang="zh-CN" altLang="en-US" dirty="0"/>
              <a:t>  </a:t>
            </a:r>
            <a:r>
              <a:rPr lang="zh-CN" altLang="zh-CN" dirty="0"/>
              <a:t>云监控的通用技术</a:t>
            </a:r>
            <a:endParaRPr lang="zh-CN" altLang="en-US" dirty="0"/>
          </a:p>
        </p:txBody>
      </p:sp>
      <p:graphicFrame>
        <p:nvGraphicFramePr>
          <p:cNvPr id="6" name="内容占位符 5"/>
          <p:cNvGraphicFramePr>
            <a:graphicFrameLocks noGrp="1"/>
          </p:cNvGraphicFramePr>
          <p:nvPr>
            <p:ph idx="1"/>
            <p:custDataLst>
              <p:tags r:id="rId1"/>
            </p:custDataLst>
          </p:nvPr>
        </p:nvGraphicFramePr>
        <p:xfrm>
          <a:off x="469265" y="1467485"/>
          <a:ext cx="11392535" cy="5033645"/>
        </p:xfrm>
        <a:graphic>
          <a:graphicData uri="http://schemas.openxmlformats.org/drawingml/2006/table">
            <a:tbl>
              <a:tblPr>
                <a:tableStyleId>{5C22544A-7EE6-4342-B048-85BDC9FD1C3A}</a:tableStyleId>
              </a:tblPr>
              <a:tblGrid>
                <a:gridCol w="2760345"/>
                <a:gridCol w="8632190"/>
              </a:tblGrid>
              <a:tr h="296545">
                <a:tc>
                  <a:txBody>
                    <a:bodyPr/>
                    <a:lstStyle/>
                    <a:p>
                      <a:pPr indent="254000" algn="ctr">
                        <a:spcBef>
                          <a:spcPts val="240"/>
                        </a:spcBef>
                        <a:spcAft>
                          <a:spcPts val="240"/>
                        </a:spcAft>
                      </a:pPr>
                      <a:r>
                        <a:rPr lang="zh-CN" sz="1600" b="1" kern="100">
                          <a:solidFill>
                            <a:srgbClr val="848587"/>
                          </a:solidFill>
                          <a:effectLst/>
                        </a:rPr>
                        <a:t>类别</a:t>
                      </a:r>
                      <a:endParaRPr lang="zh-CN" sz="1600" b="1" kern="100">
                        <a:solidFill>
                          <a:srgbClr val="848587"/>
                        </a:solidFill>
                        <a:effectLst/>
                        <a:latin typeface="Arial" panose="020B0604020202020204" pitchFamily="34" charset="0"/>
                        <a:ea typeface="黑体" panose="02010609060101010101" pitchFamily="49" charset="-122"/>
                      </a:endParaRPr>
                    </a:p>
                  </a:txBody>
                  <a:tcPr marL="68580" marR="68580" marT="0" marB="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c>
                  <a:txBody>
                    <a:bodyPr/>
                    <a:lstStyle/>
                    <a:p>
                      <a:pPr indent="254000" algn="ctr">
                        <a:spcBef>
                          <a:spcPts val="240"/>
                        </a:spcBef>
                        <a:spcAft>
                          <a:spcPts val="240"/>
                        </a:spcAft>
                      </a:pPr>
                      <a:r>
                        <a:rPr lang="zh-CN" sz="1600" b="1" kern="100">
                          <a:solidFill>
                            <a:srgbClr val="848587"/>
                          </a:solidFill>
                          <a:effectLst/>
                        </a:rPr>
                        <a:t>描述</a:t>
                      </a:r>
                      <a:endParaRPr lang="zh-CN" sz="1600" b="1" kern="100">
                        <a:solidFill>
                          <a:srgbClr val="848587"/>
                        </a:solidFill>
                        <a:effectLst/>
                        <a:latin typeface="Arial" panose="020B0604020202020204" pitchFamily="34" charset="0"/>
                        <a:ea typeface="黑体" panose="02010609060101010101" pitchFamily="49" charset="-122"/>
                      </a:endParaRPr>
                    </a:p>
                  </a:txBody>
                  <a:tcPr marL="68580" marR="68580" marT="0" marB="0">
                    <a:lnL w="9525">
                      <a:solidFill>
                        <a:srgbClr val="848587"/>
                      </a:solidFill>
                      <a:prstDash val="sysDash"/>
                    </a:lnL>
                    <a:lnR w="9525">
                      <a:solidFill>
                        <a:srgbClr val="848587"/>
                      </a:solidFill>
                      <a:prstDash val="sysDash"/>
                    </a:lnR>
                    <a:lnT w="28575">
                      <a:solidFill>
                        <a:srgbClr val="848587"/>
                      </a:solidFill>
                      <a:prstDash val="solid"/>
                    </a:lnT>
                    <a:lnB w="28575">
                      <a:solidFill>
                        <a:srgbClr val="848587"/>
                      </a:solidFill>
                      <a:prstDash val="solid"/>
                    </a:lnB>
                    <a:solidFill>
                      <a:srgbClr val="FFFFFF"/>
                    </a:solidFill>
                  </a:tcPr>
                </a:tc>
              </a:tr>
              <a:tr h="1776095">
                <a:tc>
                  <a:txBody>
                    <a:bodyPr/>
                    <a:lstStyle/>
                    <a:p>
                      <a:pPr indent="254000" algn="l">
                        <a:spcBef>
                          <a:spcPts val="240"/>
                        </a:spcBef>
                        <a:spcAft>
                          <a:spcPts val="240"/>
                        </a:spcAft>
                      </a:pPr>
                      <a:r>
                        <a:rPr lang="zh-CN" sz="1600" b="1" kern="100" dirty="0">
                          <a:solidFill>
                            <a:srgbClr val="404040"/>
                          </a:solidFill>
                          <a:effectLst/>
                        </a:rPr>
                        <a:t>通用解决方案</a:t>
                      </a:r>
                      <a:endParaRPr lang="zh-CN" sz="1600" b="1" kern="100" dirty="0">
                        <a:solidFill>
                          <a:srgbClr val="404040"/>
                        </a:solidFill>
                        <a:effectLst/>
                        <a:latin typeface="Times New Roman" panose="02020603050405020304" pitchFamily="18" charset="0"/>
                        <a:ea typeface="方正宋一简体"/>
                      </a:endParaRPr>
                    </a:p>
                  </a:txBody>
                  <a:tcPr marL="68580" marR="68580" marT="0" marB="0" anchor="ct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c>
                  <a:txBody>
                    <a:bodyPr/>
                    <a:lstStyle/>
                    <a:p>
                      <a:pPr indent="254000" algn="just">
                        <a:spcBef>
                          <a:spcPts val="240"/>
                        </a:spcBef>
                        <a:spcAft>
                          <a:spcPts val="240"/>
                        </a:spcAft>
                      </a:pPr>
                      <a:r>
                        <a:rPr lang="zh-CN" sz="1600" b="1" kern="100" dirty="0">
                          <a:solidFill>
                            <a:srgbClr val="404040"/>
                          </a:solidFill>
                          <a:effectLst/>
                        </a:rPr>
                        <a:t>通用的解决方案用于监控通用的传统计算机系统，并不考虑系统有关的具体特征，这类监控方案包括：</a:t>
                      </a:r>
                      <a:r>
                        <a:rPr lang="en-US" sz="1600" b="1" kern="100" dirty="0" err="1">
                          <a:solidFill>
                            <a:srgbClr val="404040"/>
                          </a:solidFill>
                          <a:effectLst/>
                        </a:rPr>
                        <a:t>Cati</a:t>
                      </a:r>
                      <a:r>
                        <a:rPr lang="zh-CN" sz="1600" b="1" kern="100" dirty="0">
                          <a:solidFill>
                            <a:srgbClr val="404040"/>
                          </a:solidFill>
                          <a:effectLst/>
                        </a:rPr>
                        <a:t>，</a:t>
                      </a:r>
                      <a:r>
                        <a:rPr lang="en-US" sz="1600" b="1" kern="100" dirty="0">
                          <a:solidFill>
                            <a:srgbClr val="404040"/>
                          </a:solidFill>
                          <a:effectLst/>
                        </a:rPr>
                        <a:t>Zabbix</a:t>
                      </a:r>
                      <a:r>
                        <a:rPr lang="zh-CN" sz="1600" b="1" kern="100" dirty="0">
                          <a:solidFill>
                            <a:srgbClr val="404040"/>
                          </a:solidFill>
                          <a:effectLst/>
                        </a:rPr>
                        <a:t>、</a:t>
                      </a:r>
                      <a:r>
                        <a:rPr lang="en-US" sz="1600" b="1" kern="100" dirty="0">
                          <a:solidFill>
                            <a:srgbClr val="404040"/>
                          </a:solidFill>
                          <a:effectLst/>
                        </a:rPr>
                        <a:t>Nagios</a:t>
                      </a:r>
                      <a:r>
                        <a:rPr lang="zh-CN" sz="1600" b="1" kern="100" dirty="0">
                          <a:solidFill>
                            <a:srgbClr val="404040"/>
                          </a:solidFill>
                          <a:effectLst/>
                        </a:rPr>
                        <a:t>等，可以提供对计算机系统的基础信息的监控，如内存、</a:t>
                      </a:r>
                      <a:r>
                        <a:rPr lang="en-US" sz="1600" b="1" kern="100" dirty="0">
                          <a:solidFill>
                            <a:srgbClr val="404040"/>
                          </a:solidFill>
                          <a:effectLst/>
                        </a:rPr>
                        <a:t>CPU</a:t>
                      </a:r>
                      <a:r>
                        <a:rPr lang="zh-CN" sz="1600" b="1" kern="100" dirty="0">
                          <a:solidFill>
                            <a:srgbClr val="404040"/>
                          </a:solidFill>
                          <a:effectLst/>
                        </a:rPr>
                        <a:t>、网络和存储等的基本使用情况，并提供对监控信息的可视化展示功能。它们也可以用于监控云环境中的计算机的基本状态信息。但</a:t>
                      </a:r>
                      <a:r>
                        <a:rPr lang="en-US" sz="1600" b="1" kern="100" dirty="0" err="1">
                          <a:solidFill>
                            <a:srgbClr val="404040"/>
                          </a:solidFill>
                          <a:effectLst/>
                        </a:rPr>
                        <a:t>Cati</a:t>
                      </a:r>
                      <a:r>
                        <a:rPr lang="zh-CN" sz="1600" b="1" kern="100" dirty="0">
                          <a:solidFill>
                            <a:srgbClr val="404040"/>
                          </a:solidFill>
                          <a:effectLst/>
                        </a:rPr>
                        <a:t>、</a:t>
                      </a:r>
                      <a:r>
                        <a:rPr lang="en-US" sz="1600" b="1" kern="100" dirty="0">
                          <a:solidFill>
                            <a:srgbClr val="404040"/>
                          </a:solidFill>
                          <a:effectLst/>
                        </a:rPr>
                        <a:t>Zabbix</a:t>
                      </a:r>
                      <a:r>
                        <a:rPr lang="zh-CN" sz="1600" b="1" kern="100" dirty="0">
                          <a:solidFill>
                            <a:srgbClr val="404040"/>
                          </a:solidFill>
                          <a:effectLst/>
                        </a:rPr>
                        <a:t>、</a:t>
                      </a:r>
                      <a:r>
                        <a:rPr lang="en-US" sz="1600" b="1" kern="100" dirty="0">
                          <a:solidFill>
                            <a:srgbClr val="404040"/>
                          </a:solidFill>
                          <a:effectLst/>
                        </a:rPr>
                        <a:t>Nagios</a:t>
                      </a:r>
                      <a:r>
                        <a:rPr lang="zh-CN" sz="1600" b="1" kern="100" dirty="0">
                          <a:solidFill>
                            <a:srgbClr val="404040"/>
                          </a:solidFill>
                          <a:effectLst/>
                        </a:rPr>
                        <a:t>并非专门针对云监控的需求和特性而设计，如在云的弹性、自治性方面的监控信息的收集方面就相对较弱</a:t>
                      </a:r>
                      <a:endParaRPr lang="zh-CN" sz="1600" b="1" kern="100" dirty="0">
                        <a:solidFill>
                          <a:srgbClr val="404040"/>
                        </a:solidFill>
                        <a:effectLst/>
                        <a:latin typeface="Times New Roman" panose="02020603050405020304" pitchFamily="18" charset="0"/>
                        <a:ea typeface="方正宋一简体"/>
                      </a:endParaRPr>
                    </a:p>
                  </a:txBody>
                  <a:tcPr marL="68580" marR="68580" marT="0" marB="0" anchor="ctr">
                    <a:lnL w="9525">
                      <a:solidFill>
                        <a:srgbClr val="848587"/>
                      </a:solidFill>
                      <a:prstDash val="sysDash"/>
                    </a:lnL>
                    <a:lnR w="9525">
                      <a:solidFill>
                        <a:srgbClr val="848587"/>
                      </a:solidFill>
                      <a:prstDash val="sysDash"/>
                    </a:lnR>
                    <a:lnT w="28575">
                      <a:solidFill>
                        <a:srgbClr val="848587"/>
                      </a:solidFill>
                      <a:prstDash val="solid"/>
                    </a:lnT>
                    <a:lnB w="9525">
                      <a:solidFill>
                        <a:srgbClr val="848587"/>
                      </a:solidFill>
                      <a:prstDash val="sysDash"/>
                    </a:lnB>
                    <a:solidFill>
                      <a:srgbClr val="FFFFFF"/>
                    </a:solidFill>
                  </a:tcPr>
                </a:tc>
              </a:tr>
              <a:tr h="1776730">
                <a:tc>
                  <a:txBody>
                    <a:bodyPr/>
                    <a:lstStyle/>
                    <a:p>
                      <a:pPr indent="254000" algn="l">
                        <a:spcBef>
                          <a:spcPts val="240"/>
                        </a:spcBef>
                        <a:spcAft>
                          <a:spcPts val="240"/>
                        </a:spcAft>
                      </a:pPr>
                      <a:r>
                        <a:rPr lang="zh-CN" sz="1600" b="1" kern="100" dirty="0">
                          <a:solidFill>
                            <a:srgbClr val="404040"/>
                          </a:solidFill>
                          <a:effectLst/>
                        </a:rPr>
                        <a:t>集群和网格解决方案</a:t>
                      </a:r>
                      <a:endParaRPr lang="zh-CN" sz="1600" b="1" kern="100" dirty="0">
                        <a:solidFill>
                          <a:srgbClr val="404040"/>
                        </a:solidFill>
                        <a:effectLst/>
                        <a:latin typeface="Times New Roman" panose="02020603050405020304" pitchFamily="18" charset="0"/>
                        <a:ea typeface="方正宋一简体"/>
                      </a:endParaRPr>
                    </a:p>
                  </a:txBody>
                  <a:tcPr marL="68580" marR="68580" marT="0" marB="0" anchor="ct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c>
                  <a:txBody>
                    <a:bodyPr/>
                    <a:lstStyle/>
                    <a:p>
                      <a:pPr indent="243840" algn="just">
                        <a:spcBef>
                          <a:spcPts val="240"/>
                        </a:spcBef>
                        <a:spcAft>
                          <a:spcPts val="240"/>
                        </a:spcAft>
                      </a:pPr>
                      <a:r>
                        <a:rPr lang="zh-CN" sz="1600" b="1" kern="100" spc="-20">
                          <a:solidFill>
                            <a:srgbClr val="404040"/>
                          </a:solidFill>
                          <a:effectLst/>
                        </a:rPr>
                        <a:t>这类监控方案用于监控集群和网格系统，针对集群系统的监控方案有</a:t>
                      </a:r>
                      <a:r>
                        <a:rPr lang="en-US" sz="1600" b="1" kern="100" spc="-20">
                          <a:solidFill>
                            <a:srgbClr val="404040"/>
                          </a:solidFill>
                          <a:effectLst/>
                        </a:rPr>
                        <a:t>PARMON</a:t>
                      </a:r>
                      <a:r>
                        <a:rPr lang="zh-CN" sz="1600" b="1" kern="100" spc="-20">
                          <a:solidFill>
                            <a:srgbClr val="404040"/>
                          </a:solidFill>
                          <a:effectLst/>
                        </a:rPr>
                        <a:t>和</a:t>
                      </a:r>
                      <a:r>
                        <a:rPr lang="en-US" sz="1600" b="1" kern="100" spc="-20">
                          <a:solidFill>
                            <a:srgbClr val="404040"/>
                          </a:solidFill>
                          <a:effectLst/>
                        </a:rPr>
                        <a:t>RVision</a:t>
                      </a:r>
                      <a:r>
                        <a:rPr lang="zh-CN" sz="1600" b="1" kern="100" spc="-20">
                          <a:solidFill>
                            <a:srgbClr val="404040"/>
                          </a:solidFill>
                          <a:effectLst/>
                        </a:rPr>
                        <a:t>等，针对网格系统的监控系统则有</a:t>
                      </a:r>
                      <a:r>
                        <a:rPr lang="en-US" sz="1600" b="1" kern="100" spc="-20">
                          <a:solidFill>
                            <a:srgbClr val="404040"/>
                          </a:solidFill>
                          <a:effectLst/>
                        </a:rPr>
                        <a:t>GridEye</a:t>
                      </a:r>
                      <a:r>
                        <a:rPr lang="zh-CN" sz="1600" b="1" kern="100" spc="-20">
                          <a:solidFill>
                            <a:srgbClr val="404040"/>
                          </a:solidFill>
                          <a:effectLst/>
                        </a:rPr>
                        <a:t>和</a:t>
                      </a:r>
                      <a:r>
                        <a:rPr lang="en-US" sz="1600" b="1" kern="100" spc="-20">
                          <a:solidFill>
                            <a:srgbClr val="404040"/>
                          </a:solidFill>
                          <a:effectLst/>
                        </a:rPr>
                        <a:t>Ganglia</a:t>
                      </a:r>
                      <a:r>
                        <a:rPr lang="zh-CN" sz="1600" b="1" kern="100" spc="-20">
                          <a:solidFill>
                            <a:srgbClr val="404040"/>
                          </a:solidFill>
                          <a:effectLst/>
                        </a:rPr>
                        <a:t>等。集群和网格解决方案与云监控解决方案的监控焦点有很大程度上的重合，例如，云环境中的集群也是由多台机器连接而组成的一个网络，然而，在云环境中的集群要比普通的集群在</a:t>
                      </a:r>
                      <a:r>
                        <a:rPr lang="en-US" sz="1600" b="1" kern="100" spc="-20">
                          <a:solidFill>
                            <a:srgbClr val="404040"/>
                          </a:solidFill>
                          <a:effectLst/>
                        </a:rPr>
                        <a:t>SLA</a:t>
                      </a:r>
                      <a:r>
                        <a:rPr lang="zh-CN" sz="1600" b="1" kern="100" spc="-20">
                          <a:solidFill>
                            <a:srgbClr val="404040"/>
                          </a:solidFill>
                          <a:effectLst/>
                        </a:rPr>
                        <a:t>的关注度上要高得多。在云环境中，对集群的监控在可视化方面的要求要比普通的集群监控的要求高得多</a:t>
                      </a:r>
                      <a:endParaRPr lang="zh-CN" sz="1600" b="1" kern="100" spc="-20">
                        <a:solidFill>
                          <a:srgbClr val="404040"/>
                        </a:solidFill>
                        <a:effectLst/>
                        <a:latin typeface="Times New Roman" panose="02020603050405020304" pitchFamily="18" charset="0"/>
                        <a:ea typeface="方正宋一简体"/>
                      </a:endParaRPr>
                    </a:p>
                  </a:txBody>
                  <a:tcPr marL="68580" marR="68580" marT="0" marB="0" anchor="ctr">
                    <a:lnL w="9525">
                      <a:solidFill>
                        <a:srgbClr val="848587"/>
                      </a:solidFill>
                      <a:prstDash val="sysDash"/>
                    </a:lnL>
                    <a:lnR w="9525">
                      <a:solidFill>
                        <a:srgbClr val="848587"/>
                      </a:solidFill>
                      <a:prstDash val="sysDash"/>
                    </a:lnR>
                    <a:lnT w="9525">
                      <a:solidFill>
                        <a:srgbClr val="848587"/>
                      </a:solidFill>
                      <a:prstDash val="sysDash"/>
                    </a:lnT>
                    <a:lnB w="9525">
                      <a:solidFill>
                        <a:srgbClr val="848587"/>
                      </a:solidFill>
                      <a:prstDash val="sysDash"/>
                    </a:lnB>
                    <a:solidFill>
                      <a:srgbClr val="FFFFFF"/>
                    </a:solidFill>
                  </a:tcPr>
                </a:tc>
              </a:tr>
              <a:tr h="1184275">
                <a:tc>
                  <a:txBody>
                    <a:bodyPr/>
                    <a:lstStyle/>
                    <a:p>
                      <a:pPr indent="254000" algn="l">
                        <a:spcBef>
                          <a:spcPts val="240"/>
                        </a:spcBef>
                        <a:spcAft>
                          <a:spcPts val="240"/>
                        </a:spcAft>
                      </a:pPr>
                      <a:r>
                        <a:rPr lang="zh-CN" sz="1600" b="1" kern="100" dirty="0">
                          <a:solidFill>
                            <a:srgbClr val="404040"/>
                          </a:solidFill>
                          <a:effectLst/>
                        </a:rPr>
                        <a:t>云监控解决方案</a:t>
                      </a:r>
                      <a:endParaRPr lang="zh-CN" sz="1600" b="1" kern="100" dirty="0">
                        <a:solidFill>
                          <a:srgbClr val="404040"/>
                        </a:solidFill>
                        <a:effectLst/>
                        <a:latin typeface="Times New Roman" panose="02020603050405020304" pitchFamily="18" charset="0"/>
                        <a:ea typeface="方正宋一简体"/>
                      </a:endParaRPr>
                    </a:p>
                  </a:txBody>
                  <a:tcPr marL="68580" marR="68580" marT="0" marB="0" anchor="ct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c>
                  <a:txBody>
                    <a:bodyPr/>
                    <a:lstStyle/>
                    <a:p>
                      <a:pPr indent="254000" algn="just">
                        <a:spcBef>
                          <a:spcPts val="240"/>
                        </a:spcBef>
                        <a:spcAft>
                          <a:spcPts val="240"/>
                        </a:spcAft>
                      </a:pPr>
                      <a:r>
                        <a:rPr lang="zh-CN" sz="1600" b="1" kern="100" dirty="0">
                          <a:solidFill>
                            <a:srgbClr val="404040"/>
                          </a:solidFill>
                          <a:effectLst/>
                        </a:rPr>
                        <a:t>完全为云环境而设计的监控方案，如</a:t>
                      </a:r>
                      <a:r>
                        <a:rPr lang="en-US" sz="1600" b="1" kern="100" dirty="0">
                          <a:solidFill>
                            <a:srgbClr val="404040"/>
                          </a:solidFill>
                          <a:effectLst/>
                        </a:rPr>
                        <a:t>Amazon</a:t>
                      </a:r>
                      <a:r>
                        <a:rPr lang="zh-CN" sz="1600" b="1" kern="100" dirty="0">
                          <a:solidFill>
                            <a:srgbClr val="404040"/>
                          </a:solidFill>
                          <a:effectLst/>
                        </a:rPr>
                        <a:t>的</a:t>
                      </a:r>
                      <a:r>
                        <a:rPr lang="en-US" sz="1600" b="1" kern="100" dirty="0">
                          <a:solidFill>
                            <a:srgbClr val="404040"/>
                          </a:solidFill>
                          <a:effectLst/>
                        </a:rPr>
                        <a:t>CloudWatch</a:t>
                      </a:r>
                      <a:r>
                        <a:rPr lang="zh-CN" sz="1600" b="1" kern="100" dirty="0">
                          <a:solidFill>
                            <a:srgbClr val="404040"/>
                          </a:solidFill>
                          <a:effectLst/>
                        </a:rPr>
                        <a:t>，它能够收集如</a:t>
                      </a:r>
                      <a:r>
                        <a:rPr lang="en-US" sz="1600" b="1" kern="100" dirty="0">
                          <a:solidFill>
                            <a:srgbClr val="404040"/>
                          </a:solidFill>
                          <a:effectLst/>
                        </a:rPr>
                        <a:t>CPU</a:t>
                      </a:r>
                      <a:r>
                        <a:rPr lang="zh-CN" sz="1600" b="1" kern="100" dirty="0">
                          <a:solidFill>
                            <a:srgbClr val="404040"/>
                          </a:solidFill>
                          <a:effectLst/>
                        </a:rPr>
                        <a:t>、内存、网络和存储等基本的监控指标。同时，它还能够监控整个云环境的一些自配置信息。类似的解决方案还有</a:t>
                      </a:r>
                      <a:r>
                        <a:rPr lang="en-US" sz="1600" b="1" kern="100" dirty="0" err="1">
                          <a:solidFill>
                            <a:srgbClr val="404040"/>
                          </a:solidFill>
                          <a:effectLst/>
                        </a:rPr>
                        <a:t>Accelops</a:t>
                      </a:r>
                      <a:r>
                        <a:rPr lang="zh-CN" sz="1600" b="1" kern="100" dirty="0">
                          <a:solidFill>
                            <a:srgbClr val="404040"/>
                          </a:solidFill>
                          <a:effectLst/>
                        </a:rPr>
                        <a:t>、</a:t>
                      </a:r>
                      <a:r>
                        <a:rPr lang="en-US" sz="1600" b="1" kern="100" dirty="0" err="1">
                          <a:solidFill>
                            <a:srgbClr val="404040"/>
                          </a:solidFill>
                          <a:effectLst/>
                        </a:rPr>
                        <a:t>Copperegg</a:t>
                      </a:r>
                      <a:r>
                        <a:rPr lang="zh-CN" sz="1600" b="1" kern="100" dirty="0">
                          <a:solidFill>
                            <a:srgbClr val="404040"/>
                          </a:solidFill>
                          <a:effectLst/>
                        </a:rPr>
                        <a:t>、</a:t>
                      </a:r>
                      <a:r>
                        <a:rPr lang="en-US" sz="1600" b="1" kern="100" dirty="0" err="1">
                          <a:solidFill>
                            <a:srgbClr val="404040"/>
                          </a:solidFill>
                          <a:effectLst/>
                        </a:rPr>
                        <a:t>Zennoss</a:t>
                      </a:r>
                      <a:r>
                        <a:rPr lang="zh-CN" sz="1600" b="1" kern="100" dirty="0">
                          <a:solidFill>
                            <a:srgbClr val="404040"/>
                          </a:solidFill>
                          <a:effectLst/>
                        </a:rPr>
                        <a:t>、</a:t>
                      </a:r>
                      <a:r>
                        <a:rPr lang="en-US" sz="1600" b="1" kern="100" dirty="0" err="1">
                          <a:solidFill>
                            <a:srgbClr val="404040"/>
                          </a:solidFill>
                          <a:effectLst/>
                        </a:rPr>
                        <a:t>Monitis</a:t>
                      </a:r>
                      <a:r>
                        <a:rPr lang="zh-CN" sz="1600" b="1" kern="100" dirty="0">
                          <a:solidFill>
                            <a:srgbClr val="404040"/>
                          </a:solidFill>
                          <a:effectLst/>
                        </a:rPr>
                        <a:t>和</a:t>
                      </a:r>
                      <a:r>
                        <a:rPr lang="en-US" sz="1600" b="1" kern="100" dirty="0">
                          <a:solidFill>
                            <a:srgbClr val="404040"/>
                          </a:solidFill>
                          <a:effectLst/>
                        </a:rPr>
                        <a:t>Rackspace Cloud Monitoring</a:t>
                      </a:r>
                      <a:r>
                        <a:rPr lang="zh-CN" sz="1600" b="1" kern="100" dirty="0">
                          <a:solidFill>
                            <a:srgbClr val="404040"/>
                          </a:solidFill>
                          <a:effectLst/>
                        </a:rPr>
                        <a:t>等</a:t>
                      </a:r>
                      <a:endParaRPr lang="zh-CN" sz="1600" b="1" kern="100" dirty="0">
                        <a:solidFill>
                          <a:srgbClr val="404040"/>
                        </a:solidFill>
                        <a:effectLst/>
                        <a:latin typeface="Times New Roman" panose="02020603050405020304" pitchFamily="18" charset="0"/>
                        <a:ea typeface="方正宋一简体"/>
                      </a:endParaRPr>
                    </a:p>
                  </a:txBody>
                  <a:tcPr marL="68580" marR="68580" marT="0" marB="0" anchor="ctr">
                    <a:lnL w="9525">
                      <a:solidFill>
                        <a:srgbClr val="848587"/>
                      </a:solidFill>
                      <a:prstDash val="sysDash"/>
                    </a:lnL>
                    <a:lnR w="9525">
                      <a:solidFill>
                        <a:srgbClr val="848587"/>
                      </a:solidFill>
                      <a:prstDash val="sysDash"/>
                    </a:lnR>
                    <a:lnT w="9525">
                      <a:solidFill>
                        <a:srgbClr val="848587"/>
                      </a:solidFill>
                      <a:prstDash val="sysDash"/>
                    </a:lnT>
                    <a:lnB w="28575">
                      <a:solidFill>
                        <a:srgbClr val="848587"/>
                      </a:solidFill>
                      <a:prstDash val="solid"/>
                    </a:lnB>
                    <a:solidFill>
                      <a:srgbClr val="FFFFFF"/>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a:t>
            </a:r>
            <a:r>
              <a:rPr lang="zh-CN" altLang="en-US" dirty="0"/>
              <a:t>  </a:t>
            </a:r>
            <a:r>
              <a:rPr lang="en-US" altLang="zh-CN" dirty="0"/>
              <a:t>Nagios</a:t>
            </a:r>
            <a:endParaRPr lang="zh-CN" altLang="zh-CN" dirty="0"/>
          </a:p>
        </p:txBody>
      </p:sp>
      <p:sp>
        <p:nvSpPr>
          <p:cNvPr id="3" name="内容占位符 2"/>
          <p:cNvSpPr>
            <a:spLocks noGrp="1"/>
          </p:cNvSpPr>
          <p:nvPr>
            <p:ph idx="1"/>
          </p:nvPr>
        </p:nvSpPr>
        <p:spPr>
          <a:xfrm>
            <a:off x="609600" y="1600201"/>
            <a:ext cx="10972800" cy="4709119"/>
          </a:xfrm>
        </p:spPr>
        <p:txBody>
          <a:bodyPr>
            <a:normAutofit lnSpcReduction="10000"/>
          </a:bodyPr>
          <a:lstStyle/>
          <a:p>
            <a:r>
              <a:rPr lang="en-US" altLang="zh-CN" dirty="0"/>
              <a:t>Nagios</a:t>
            </a:r>
            <a:r>
              <a:rPr lang="zh-CN" altLang="zh-CN" dirty="0"/>
              <a:t>具备的功能如下：</a:t>
            </a:r>
            <a:endParaRPr lang="zh-CN" altLang="zh-CN" dirty="0"/>
          </a:p>
          <a:p>
            <a:pPr lvl="1">
              <a:buFont typeface="Wingdings" panose="05000000000000000000" pitchFamily="2" charset="2"/>
              <a:buChar char="Ø"/>
            </a:pPr>
            <a:r>
              <a:rPr lang="zh-CN" altLang="zh-CN" dirty="0"/>
              <a:t>监控网络服务（</a:t>
            </a:r>
            <a:r>
              <a:rPr lang="en-US" altLang="zh-CN" dirty="0"/>
              <a:t>SMTP</a:t>
            </a:r>
            <a:r>
              <a:rPr lang="zh-CN" altLang="zh-CN" dirty="0"/>
              <a:t>、</a:t>
            </a:r>
            <a:r>
              <a:rPr lang="en-US" altLang="zh-CN" dirty="0"/>
              <a:t>POP3</a:t>
            </a:r>
            <a:r>
              <a:rPr lang="zh-CN" altLang="zh-CN" dirty="0"/>
              <a:t>、</a:t>
            </a:r>
            <a:r>
              <a:rPr lang="en-US" altLang="zh-CN" dirty="0"/>
              <a:t>HTTP</a:t>
            </a:r>
            <a:r>
              <a:rPr lang="zh-CN" altLang="zh-CN" dirty="0"/>
              <a:t>、</a:t>
            </a:r>
            <a:r>
              <a:rPr lang="en-US" altLang="zh-CN" dirty="0"/>
              <a:t>NNTP</a:t>
            </a:r>
            <a:r>
              <a:rPr lang="zh-CN" altLang="zh-CN" dirty="0"/>
              <a:t>和</a:t>
            </a:r>
            <a:r>
              <a:rPr lang="en-US" altLang="zh-CN" dirty="0"/>
              <a:t>PING</a:t>
            </a:r>
            <a:r>
              <a:rPr lang="zh-CN" altLang="zh-CN" dirty="0"/>
              <a:t>等）；</a:t>
            </a:r>
            <a:endParaRPr lang="zh-CN" altLang="zh-CN" dirty="0"/>
          </a:p>
          <a:p>
            <a:pPr lvl="1">
              <a:buFont typeface="Wingdings" panose="05000000000000000000" pitchFamily="2" charset="2"/>
              <a:buChar char="Ø"/>
            </a:pPr>
            <a:r>
              <a:rPr lang="zh-CN" altLang="zh-CN" dirty="0"/>
              <a:t>监控主机资源（处理器负荷和磁盘利用率等）；</a:t>
            </a:r>
            <a:endParaRPr lang="zh-CN" altLang="zh-CN" dirty="0"/>
          </a:p>
          <a:p>
            <a:pPr lvl="1">
              <a:buFont typeface="Wingdings" panose="05000000000000000000" pitchFamily="2" charset="2"/>
              <a:buChar char="Ø"/>
            </a:pPr>
            <a:r>
              <a:rPr lang="zh-CN" altLang="zh-CN" dirty="0"/>
              <a:t>简单的插件设计使得用户可以方便地扩展自己服务的检测方法；</a:t>
            </a:r>
            <a:endParaRPr lang="zh-CN" altLang="zh-CN" dirty="0"/>
          </a:p>
          <a:p>
            <a:pPr lvl="1">
              <a:buFont typeface="Wingdings" panose="05000000000000000000" pitchFamily="2" charset="2"/>
              <a:buChar char="Ø"/>
            </a:pPr>
            <a:r>
              <a:rPr lang="zh-CN" altLang="zh-CN" dirty="0"/>
              <a:t>并行服务检查机制；</a:t>
            </a:r>
            <a:endParaRPr lang="zh-CN" altLang="zh-CN" dirty="0"/>
          </a:p>
          <a:p>
            <a:pPr lvl="1">
              <a:buFont typeface="Wingdings" panose="05000000000000000000" pitchFamily="2" charset="2"/>
              <a:buChar char="Ø"/>
            </a:pPr>
            <a:r>
              <a:rPr lang="zh-CN" altLang="zh-CN" dirty="0"/>
              <a:t>定义网络分层结构的能力，用</a:t>
            </a:r>
            <a:r>
              <a:rPr lang="en-US" altLang="zh-CN" dirty="0"/>
              <a:t>"parent"</a:t>
            </a:r>
            <a:r>
              <a:rPr lang="zh-CN" altLang="zh-CN" dirty="0"/>
              <a:t>主机定义来表达网络主机间的关系，这种关系可被用来发现和明晰主机宕机或不可达状态；</a:t>
            </a:r>
            <a:endParaRPr lang="zh-CN" altLang="zh-CN" dirty="0"/>
          </a:p>
          <a:p>
            <a:pPr lvl="1">
              <a:buFont typeface="Wingdings" panose="05000000000000000000" pitchFamily="2" charset="2"/>
              <a:buChar char="Ø"/>
            </a:pPr>
            <a:r>
              <a:rPr lang="zh-CN" altLang="zh-CN" dirty="0"/>
              <a:t>当服务或主机问题产生与解决时将相关信息发送给联系人（通过</a:t>
            </a:r>
            <a:r>
              <a:rPr lang="en-US" altLang="zh-CN" dirty="0"/>
              <a:t>E-Mail</a:t>
            </a:r>
            <a:r>
              <a:rPr lang="zh-CN" altLang="zh-CN" dirty="0"/>
              <a:t>、短信或用户定义等方式）；</a:t>
            </a:r>
            <a:endParaRPr lang="zh-CN" altLang="zh-CN" dirty="0"/>
          </a:p>
          <a:p>
            <a:pPr lvl="1">
              <a:buFont typeface="Wingdings" panose="05000000000000000000" pitchFamily="2" charset="2"/>
              <a:buChar char="Ø"/>
            </a:pPr>
            <a:r>
              <a:rPr lang="zh-CN" altLang="zh-CN" dirty="0"/>
              <a:t>可定义一些处理程序，使之能够预防服务或主机发生故障；</a:t>
            </a:r>
            <a:endParaRPr lang="zh-CN" altLang="zh-CN" dirty="0"/>
          </a:p>
          <a:p>
            <a:pPr lvl="1">
              <a:buFont typeface="Wingdings" panose="05000000000000000000" pitchFamily="2" charset="2"/>
              <a:buChar char="Ø"/>
            </a:pPr>
            <a:r>
              <a:rPr lang="zh-CN" altLang="zh-CN" dirty="0"/>
              <a:t>自动的日志滚动功能；</a:t>
            </a:r>
            <a:endParaRPr lang="zh-CN" altLang="zh-CN" dirty="0"/>
          </a:p>
          <a:p>
            <a:pPr lvl="1">
              <a:buFont typeface="Wingdings" panose="05000000000000000000" pitchFamily="2" charset="2"/>
              <a:buChar char="Ø"/>
            </a:pPr>
            <a:r>
              <a:rPr lang="zh-CN" altLang="zh-CN" dirty="0"/>
              <a:t>可以支持并实现对主机的冗余监控；</a:t>
            </a:r>
            <a:endParaRPr lang="zh-CN" altLang="zh-CN" dirty="0"/>
          </a:p>
          <a:p>
            <a:pPr lvl="1">
              <a:buFont typeface="Wingdings" panose="05000000000000000000" pitchFamily="2" charset="2"/>
              <a:buChar char="Ø"/>
            </a:pPr>
            <a:r>
              <a:rPr lang="zh-CN" altLang="zh-CN" dirty="0"/>
              <a:t>可选的</a:t>
            </a:r>
            <a:r>
              <a:rPr lang="en-US" altLang="zh-CN" dirty="0"/>
              <a:t>WEB</a:t>
            </a:r>
            <a:r>
              <a:rPr lang="zh-CN" altLang="zh-CN" dirty="0"/>
              <a:t>界面用于查看当前的网络状态、通知和故障历史、日志文件等。</a:t>
            </a:r>
            <a:endParaRPr lang="zh-CN"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2</a:t>
            </a:r>
            <a:r>
              <a:rPr lang="zh-CN" altLang="en-US" dirty="0"/>
              <a:t>  </a:t>
            </a:r>
            <a:r>
              <a:rPr lang="en-US" altLang="zh-CN" dirty="0"/>
              <a:t>Cacti</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a:t>Cacti</a:t>
            </a:r>
            <a:r>
              <a:rPr lang="zh-CN" altLang="zh-CN" dirty="0"/>
              <a:t>是一套基于</a:t>
            </a:r>
            <a:r>
              <a:rPr lang="en-US" altLang="zh-CN" dirty="0"/>
              <a:t>PHP</a:t>
            </a:r>
            <a:r>
              <a:rPr lang="zh-CN" altLang="zh-CN" dirty="0"/>
              <a:t>、</a:t>
            </a:r>
            <a:r>
              <a:rPr lang="en-US" altLang="zh-CN" dirty="0"/>
              <a:t>MySQL</a:t>
            </a:r>
            <a:r>
              <a:rPr lang="zh-CN" altLang="zh-CN" dirty="0"/>
              <a:t>、</a:t>
            </a:r>
            <a:r>
              <a:rPr lang="en-US" altLang="zh-CN" dirty="0"/>
              <a:t>SNMP</a:t>
            </a:r>
            <a:r>
              <a:rPr lang="zh-CN" altLang="zh-CN" dirty="0"/>
              <a:t>及</a:t>
            </a:r>
            <a:r>
              <a:rPr lang="en-US" altLang="zh-CN" dirty="0" err="1"/>
              <a:t>RRDtool</a:t>
            </a:r>
            <a:r>
              <a:rPr lang="zh-CN" altLang="zh-CN" dirty="0"/>
              <a:t>开发的</a:t>
            </a:r>
            <a:r>
              <a:rPr lang="zh-CN" altLang="zh-CN" dirty="0">
                <a:solidFill>
                  <a:srgbClr val="C00000"/>
                </a:solidFill>
              </a:rPr>
              <a:t>网络流量监测图形分析工具</a:t>
            </a:r>
            <a:r>
              <a:rPr lang="zh-CN" altLang="en-US" dirty="0"/>
              <a:t>。</a:t>
            </a:r>
            <a:endParaRPr lang="en-US" altLang="zh-CN" dirty="0"/>
          </a:p>
          <a:p>
            <a:r>
              <a:rPr lang="zh-CN" altLang="zh-CN" dirty="0"/>
              <a:t>它通过使用</a:t>
            </a:r>
            <a:r>
              <a:rPr lang="en-US" altLang="zh-CN" dirty="0">
                <a:solidFill>
                  <a:srgbClr val="C00000"/>
                </a:solidFill>
              </a:rPr>
              <a:t>SNMP</a:t>
            </a:r>
            <a:r>
              <a:rPr lang="zh-CN" altLang="zh-CN" dirty="0">
                <a:solidFill>
                  <a:srgbClr val="C00000"/>
                </a:solidFill>
              </a:rPr>
              <a:t>协议</a:t>
            </a:r>
            <a:r>
              <a:rPr lang="zh-CN" altLang="zh-CN" dirty="0"/>
              <a:t>获取远端网络设备和相关信息（其实就是使用</a:t>
            </a:r>
            <a:r>
              <a:rPr lang="en-US" altLang="zh-CN" dirty="0"/>
              <a:t>Net-SNMP</a:t>
            </a:r>
            <a:r>
              <a:rPr lang="zh-CN" altLang="zh-CN" dirty="0"/>
              <a:t>软件包的</a:t>
            </a:r>
            <a:r>
              <a:rPr lang="en-US" altLang="zh-CN" dirty="0" err="1"/>
              <a:t>snmpget</a:t>
            </a:r>
            <a:r>
              <a:rPr lang="zh-CN" altLang="zh-CN" dirty="0"/>
              <a:t>和</a:t>
            </a:r>
            <a:r>
              <a:rPr lang="en-US" altLang="zh-CN" dirty="0" err="1"/>
              <a:t>snmpwalk</a:t>
            </a:r>
            <a:r>
              <a:rPr lang="zh-CN" altLang="zh-CN" dirty="0"/>
              <a:t>命令获取），并使用</a:t>
            </a:r>
            <a:r>
              <a:rPr lang="en-US" altLang="zh-CN" dirty="0" err="1"/>
              <a:t>RRDtool</a:t>
            </a:r>
            <a:r>
              <a:rPr lang="zh-CN" altLang="zh-CN" dirty="0"/>
              <a:t>工具绘图，再通过</a:t>
            </a:r>
            <a:r>
              <a:rPr lang="en-US" altLang="zh-CN" dirty="0"/>
              <a:t>PHP </a:t>
            </a:r>
            <a:r>
              <a:rPr lang="zh-CN" altLang="zh-CN" dirty="0"/>
              <a:t>程序展现出来。</a:t>
            </a:r>
            <a:endParaRPr lang="en-US" altLang="zh-CN" dirty="0"/>
          </a:p>
          <a:p>
            <a:r>
              <a:rPr lang="en-US" altLang="zh-CN" dirty="0"/>
              <a:t>Cacti</a:t>
            </a:r>
            <a:r>
              <a:rPr lang="zh-CN" altLang="zh-CN" dirty="0"/>
              <a:t>可通过</a:t>
            </a:r>
            <a:r>
              <a:rPr lang="en-US" altLang="zh-CN" dirty="0" err="1"/>
              <a:t>snmpget</a:t>
            </a:r>
            <a:r>
              <a:rPr lang="zh-CN" altLang="zh-CN" dirty="0"/>
              <a:t>来获取数据，使用</a:t>
            </a:r>
            <a:r>
              <a:rPr lang="en-US" altLang="zh-CN" dirty="0"/>
              <a:t> </a:t>
            </a:r>
            <a:r>
              <a:rPr lang="en-US" altLang="zh-CN" dirty="0" err="1"/>
              <a:t>RRDtool</a:t>
            </a:r>
            <a:r>
              <a:rPr lang="zh-CN" altLang="zh-CN" dirty="0"/>
              <a:t>绘画图形，而且用户可以完全不需要了解</a:t>
            </a:r>
            <a:r>
              <a:rPr lang="en-US" altLang="zh-CN" dirty="0" err="1"/>
              <a:t>RRDtool</a:t>
            </a:r>
            <a:r>
              <a:rPr lang="zh-CN" altLang="zh-CN" dirty="0"/>
              <a:t>复杂的参数。</a:t>
            </a:r>
            <a:endParaRPr lang="zh-CN"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3</a:t>
            </a:r>
            <a:r>
              <a:rPr lang="zh-CN" altLang="en-US" dirty="0"/>
              <a:t>  </a:t>
            </a:r>
            <a:r>
              <a:rPr lang="en-US" altLang="zh-CN" dirty="0"/>
              <a:t>Zabbix</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a:t>Zabbix</a:t>
            </a:r>
            <a:r>
              <a:rPr lang="zh-CN" altLang="zh-CN" dirty="0"/>
              <a:t>是一个基于</a:t>
            </a:r>
            <a:r>
              <a:rPr lang="en-US" altLang="zh-CN" dirty="0"/>
              <a:t>Web</a:t>
            </a:r>
            <a:r>
              <a:rPr lang="zh-CN" altLang="zh-CN" dirty="0"/>
              <a:t>界面的提供分布式系统监视以及网络监视功能的企业级的</a:t>
            </a:r>
            <a:r>
              <a:rPr lang="zh-CN" altLang="zh-CN" dirty="0">
                <a:solidFill>
                  <a:srgbClr val="C00000"/>
                </a:solidFill>
              </a:rPr>
              <a:t>开源解决方案</a:t>
            </a:r>
            <a:r>
              <a:rPr lang="zh-CN" altLang="zh-CN" dirty="0"/>
              <a:t>。</a:t>
            </a:r>
            <a:endParaRPr lang="en-US" altLang="zh-CN" dirty="0"/>
          </a:p>
          <a:p>
            <a:r>
              <a:rPr lang="en-US" altLang="zh-CN" dirty="0"/>
              <a:t>Zabbix</a:t>
            </a:r>
            <a:r>
              <a:rPr lang="zh-CN" altLang="zh-CN" dirty="0"/>
              <a:t>能监视各种网络参数，保证服务器系统的安全运营，还提供的通知机制可以令系统管理员快速定位并解决存在的各种问题</a:t>
            </a:r>
            <a:r>
              <a:rPr lang="zh-CN" altLang="en-US" dirty="0"/>
              <a:t>。</a:t>
            </a:r>
            <a:endParaRPr lang="en-US" altLang="zh-CN" dirty="0"/>
          </a:p>
          <a:p>
            <a:r>
              <a:rPr lang="en-US" altLang="zh-CN" dirty="0"/>
              <a:t>Zabbix</a:t>
            </a:r>
            <a:r>
              <a:rPr lang="zh-CN" altLang="zh-CN" dirty="0"/>
              <a:t>由两部分构成，</a:t>
            </a:r>
            <a:r>
              <a:rPr lang="en-US" altLang="zh-CN" dirty="0"/>
              <a:t>Zabbix server</a:t>
            </a:r>
            <a:r>
              <a:rPr lang="zh-CN" altLang="zh-CN" dirty="0"/>
              <a:t>与可选组件</a:t>
            </a:r>
            <a:r>
              <a:rPr lang="en-US" altLang="zh-CN" dirty="0"/>
              <a:t>Zabbix agent</a:t>
            </a:r>
            <a:r>
              <a:rPr lang="zh-CN" altLang="en-US" dirty="0"/>
              <a:t>。</a:t>
            </a:r>
            <a:endParaRPr lang="en-US" altLang="zh-CN" dirty="0"/>
          </a:p>
          <a:p>
            <a:r>
              <a:rPr lang="en-US" altLang="zh-CN" dirty="0"/>
              <a:t>Zabbix server</a:t>
            </a:r>
            <a:r>
              <a:rPr lang="zh-CN" altLang="zh-CN" dirty="0"/>
              <a:t>可以通过</a:t>
            </a:r>
            <a:r>
              <a:rPr lang="en-US" altLang="zh-CN" dirty="0"/>
              <a:t>SNMP</a:t>
            </a:r>
            <a:r>
              <a:rPr lang="zh-CN" altLang="zh-CN" dirty="0"/>
              <a:t>、</a:t>
            </a:r>
            <a:r>
              <a:rPr lang="en-US" altLang="zh-CN" dirty="0"/>
              <a:t>Zabbix agent</a:t>
            </a:r>
            <a:r>
              <a:rPr lang="zh-CN" altLang="zh-CN" dirty="0"/>
              <a:t>、</a:t>
            </a:r>
            <a:r>
              <a:rPr lang="en-US" altLang="zh-CN" dirty="0"/>
              <a:t>ping</a:t>
            </a:r>
            <a:r>
              <a:rPr lang="zh-CN" altLang="zh-CN" dirty="0"/>
              <a:t>和端口监视等方法提供对远程服务器</a:t>
            </a:r>
            <a:r>
              <a:rPr lang="en-US" altLang="zh-CN" dirty="0"/>
              <a:t>/</a:t>
            </a:r>
            <a:r>
              <a:rPr lang="zh-CN" altLang="zh-CN" dirty="0"/>
              <a:t>网络状态的监视和数据收集等功能，并且，它可以运行在</a:t>
            </a:r>
            <a:r>
              <a:rPr lang="en-US" altLang="zh-CN" dirty="0"/>
              <a:t>Linux</a:t>
            </a:r>
            <a:r>
              <a:rPr lang="zh-CN" altLang="zh-CN" dirty="0"/>
              <a:t>、</a:t>
            </a:r>
            <a:r>
              <a:rPr lang="en-US" altLang="zh-CN" dirty="0"/>
              <a:t>Solaris</a:t>
            </a:r>
            <a:r>
              <a:rPr lang="zh-CN" altLang="zh-CN" dirty="0"/>
              <a:t>、</a:t>
            </a:r>
            <a:r>
              <a:rPr lang="en-US" altLang="zh-CN" dirty="0"/>
              <a:t>HP-UX</a:t>
            </a:r>
            <a:r>
              <a:rPr lang="zh-CN" altLang="zh-CN" dirty="0"/>
              <a:t>、</a:t>
            </a:r>
            <a:r>
              <a:rPr lang="en-US" altLang="zh-CN" dirty="0"/>
              <a:t>AIX</a:t>
            </a:r>
            <a:r>
              <a:rPr lang="zh-CN" altLang="zh-CN" dirty="0"/>
              <a:t>、</a:t>
            </a:r>
            <a:r>
              <a:rPr lang="en-US" altLang="zh-CN" dirty="0"/>
              <a:t>Free BSD</a:t>
            </a:r>
            <a:r>
              <a:rPr lang="zh-CN" altLang="zh-CN" dirty="0"/>
              <a:t>、</a:t>
            </a:r>
            <a:r>
              <a:rPr lang="en-US" altLang="zh-CN" dirty="0"/>
              <a:t>Open BSD</a:t>
            </a:r>
            <a:r>
              <a:rPr lang="zh-CN" altLang="zh-CN" dirty="0"/>
              <a:t>和</a:t>
            </a:r>
            <a:r>
              <a:rPr lang="en-US" altLang="zh-CN" dirty="0"/>
              <a:t>OS X</a:t>
            </a:r>
            <a:r>
              <a:rPr lang="zh-CN" altLang="zh-CN" dirty="0"/>
              <a:t>等平台上。</a:t>
            </a:r>
            <a:endParaRPr lang="zh-CN"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11.2.2</a:t>
            </a:r>
            <a:r>
              <a:rPr lang="zh-CN" altLang="en-US" dirty="0"/>
              <a:t>  </a:t>
            </a:r>
            <a:r>
              <a:rPr lang="zh-CN" altLang="zh-CN" dirty="0"/>
              <a:t>容器的监控</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近年来，容器技术不断成熟并得到广泛应用，</a:t>
            </a:r>
            <a:r>
              <a:rPr lang="en-US" altLang="zh-CN" dirty="0"/>
              <a:t>Docker</a:t>
            </a:r>
            <a:r>
              <a:rPr lang="zh-CN" altLang="zh-CN" dirty="0"/>
              <a:t>作为容器技术的一个代表，目前也处于快速发展中，基于</a:t>
            </a:r>
            <a:r>
              <a:rPr lang="en-US" altLang="zh-CN" dirty="0"/>
              <a:t>Docker</a:t>
            </a:r>
            <a:r>
              <a:rPr lang="zh-CN" altLang="zh-CN" dirty="0"/>
              <a:t>的各种应用也正在普及。与此同时，</a:t>
            </a:r>
            <a:r>
              <a:rPr lang="en-US" altLang="zh-CN" dirty="0"/>
              <a:t>Docker</a:t>
            </a:r>
            <a:r>
              <a:rPr lang="zh-CN" altLang="zh-CN" dirty="0"/>
              <a:t>对传统的运维体系也带来了冲击。在建设运维平台的过程中，用户也需要去面对和解决容器相关的问题。</a:t>
            </a:r>
            <a:r>
              <a:rPr lang="en-US" altLang="zh-CN" dirty="0"/>
              <a:t>Docker</a:t>
            </a:r>
            <a:r>
              <a:rPr lang="zh-CN" altLang="zh-CN" dirty="0"/>
              <a:t>的运维是一个体系，而监控系统作为运维体系中重要组成部分，在</a:t>
            </a:r>
            <a:r>
              <a:rPr lang="en-US" altLang="zh-CN" dirty="0"/>
              <a:t>Docker</a:t>
            </a:r>
            <a:r>
              <a:rPr lang="zh-CN" altLang="zh-CN" dirty="0"/>
              <a:t>运维过程中需要重点考虑。</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3" name="内容占位符 2"/>
          <p:cNvSpPr>
            <a:spLocks noGrp="1"/>
          </p:cNvSpPr>
          <p:nvPr>
            <p:ph idx="1"/>
          </p:nvPr>
        </p:nvSpPr>
        <p:spPr/>
        <p:txBody>
          <a:bodyPr>
            <a:normAutofit/>
          </a:bodyPr>
          <a:lstStyle/>
          <a:p>
            <a:pPr>
              <a:lnSpc>
                <a:spcPct val="120000"/>
              </a:lnSpc>
            </a:pPr>
            <a:r>
              <a:rPr lang="en-US" altLang="zh-CN" sz="3735" dirty="0">
                <a:hlinkClick r:id="rId1" action="ppaction://hlinksldjump"/>
              </a:rPr>
              <a:t>11.1</a:t>
            </a:r>
            <a:r>
              <a:rPr lang="zh-CN" altLang="en-US" sz="3735" dirty="0">
                <a:hlinkClick r:id="rId1" action="ppaction://hlinksldjump"/>
              </a:rPr>
              <a:t>  </a:t>
            </a:r>
            <a:r>
              <a:rPr lang="zh-CN" altLang="zh-CN" sz="3735" dirty="0">
                <a:hlinkClick r:id="rId1" action="ppaction://hlinksldjump"/>
              </a:rPr>
              <a:t>云服务环境的监控</a:t>
            </a:r>
            <a:r>
              <a:rPr lang="zh-CN" altLang="zh-CN" sz="3735" dirty="0"/>
              <a:t> </a:t>
            </a:r>
            <a:r>
              <a:rPr lang="zh-CN" altLang="en-US" sz="3735" dirty="0"/>
              <a:t>	</a:t>
            </a:r>
            <a:endParaRPr lang="en-US" altLang="zh-CN" sz="3735" dirty="0"/>
          </a:p>
          <a:p>
            <a:pPr>
              <a:lnSpc>
                <a:spcPct val="120000"/>
              </a:lnSpc>
            </a:pPr>
            <a:r>
              <a:rPr lang="en-US" altLang="zh-CN" sz="3735" dirty="0">
                <a:hlinkClick r:id="rId2" action="ppaction://hlinksldjump"/>
              </a:rPr>
              <a:t>11.2</a:t>
            </a:r>
            <a:r>
              <a:rPr lang="zh-CN" altLang="en-US" sz="3735" dirty="0">
                <a:hlinkClick r:id="rId2" action="ppaction://hlinksldjump"/>
              </a:rPr>
              <a:t>  </a:t>
            </a:r>
            <a:r>
              <a:rPr lang="zh-CN" altLang="zh-CN" sz="3735" dirty="0">
                <a:hlinkClick r:id="rId2" action="ppaction://hlinksldjump"/>
              </a:rPr>
              <a:t>云监控解决方案 </a:t>
            </a:r>
            <a:endParaRPr lang="en-US" altLang="zh-CN" sz="3735" dirty="0"/>
          </a:p>
          <a:p>
            <a:pPr>
              <a:lnSpc>
                <a:spcPct val="120000"/>
              </a:lnSpc>
            </a:pPr>
            <a:r>
              <a:rPr lang="en-US" altLang="zh-CN" sz="3735" dirty="0">
                <a:hlinkClick r:id="rId3" action="ppaction://hlinksldjump"/>
              </a:rPr>
              <a:t>11.3 </a:t>
            </a:r>
            <a:r>
              <a:rPr lang="zh-CN" altLang="en-US" sz="3735" dirty="0">
                <a:hlinkClick r:id="rId3" action="ppaction://hlinksldjump"/>
              </a:rPr>
              <a:t> </a:t>
            </a:r>
            <a:r>
              <a:rPr lang="zh-CN" altLang="zh-CN" sz="3735" dirty="0">
                <a:hlinkClick r:id="rId3" action="ppaction://hlinksldjump"/>
              </a:rPr>
              <a:t>智能运维</a:t>
            </a:r>
            <a:endParaRPr lang="en-US" altLang="zh-CN" sz="3735" dirty="0"/>
          </a:p>
          <a:p>
            <a:pPr marL="0" indent="0">
              <a:lnSpc>
                <a:spcPct val="120000"/>
              </a:lnSpc>
              <a:buNone/>
            </a:pPr>
            <a:r>
              <a:rPr lang="zh-CN" altLang="zh-CN" sz="3600" dirty="0"/>
              <a:t> </a:t>
            </a:r>
            <a:endParaRPr lang="en-US" altLang="zh-CN" sz="3735" dirty="0"/>
          </a:p>
          <a:p>
            <a:pPr>
              <a:lnSpc>
                <a:spcPct val="120000"/>
              </a:lnSpc>
            </a:pPr>
            <a:endParaRPr lang="en-US" altLang="zh-CN" sz="3735" dirty="0">
              <a:latin typeface="+mj-lt"/>
              <a:ea typeface="黑体" panose="02010609060101010101" pitchFamily="49" charset="-122"/>
            </a:endParaRPr>
          </a:p>
        </p:txBody>
      </p:sp>
      <p:sp>
        <p:nvSpPr>
          <p:cNvPr id="10" name="TextBox 9"/>
          <p:cNvSpPr txBox="1"/>
          <p:nvPr/>
        </p:nvSpPr>
        <p:spPr>
          <a:xfrm>
            <a:off x="7951070" y="3651889"/>
            <a:ext cx="1965603" cy="461665"/>
          </a:xfrm>
          <a:prstGeom prst="rect">
            <a:avLst/>
          </a:prstGeom>
          <a:noFill/>
        </p:spPr>
        <p:txBody>
          <a:bodyPr wrap="none" rtlCol="0">
            <a:spAutoFit/>
          </a:bodyPr>
          <a:lstStyle/>
          <a:p>
            <a:r>
              <a:rPr lang="en-US" altLang="zh-CN" sz="2400" b="1" u="sng" dirty="0">
                <a:solidFill>
                  <a:schemeClr val="bg1"/>
                </a:solidFill>
              </a:rPr>
              <a:t>Data Science</a:t>
            </a:r>
            <a:endParaRPr lang="zh-CN" altLang="en-US" sz="2400" b="1" u="sng" dirty="0">
              <a:solidFill>
                <a:schemeClr val="bg1"/>
              </a:solidFill>
            </a:endParaRPr>
          </a:p>
        </p:txBody>
      </p:sp>
      <p:sp>
        <p:nvSpPr>
          <p:cNvPr id="13" name="TextBox 12"/>
          <p:cNvSpPr txBox="1"/>
          <p:nvPr/>
        </p:nvSpPr>
        <p:spPr>
          <a:xfrm>
            <a:off x="6975530" y="5894411"/>
            <a:ext cx="1752403" cy="338554"/>
          </a:xfrm>
          <a:prstGeom prst="rect">
            <a:avLst/>
          </a:prstGeom>
          <a:noFill/>
        </p:spPr>
        <p:txBody>
          <a:bodyPr wrap="none" rtlCol="0">
            <a:spAutoFit/>
          </a:bodyPr>
          <a:lstStyle/>
          <a:p>
            <a:r>
              <a:rPr lang="en-US" altLang="zh-CN" sz="1600" dirty="0">
                <a:solidFill>
                  <a:schemeClr val="bg1"/>
                </a:solidFill>
              </a:rPr>
              <a:t>Machine Learning</a:t>
            </a:r>
            <a:endParaRPr lang="zh-CN" altLang="en-US" sz="1600" dirty="0">
              <a:solidFill>
                <a:schemeClr val="bg1"/>
              </a:solidFill>
            </a:endParaRPr>
          </a:p>
        </p:txBody>
      </p:sp>
      <p:sp>
        <p:nvSpPr>
          <p:cNvPr id="14" name="TextBox 13"/>
          <p:cNvSpPr txBox="1"/>
          <p:nvPr/>
        </p:nvSpPr>
        <p:spPr>
          <a:xfrm>
            <a:off x="9041464" y="3316834"/>
            <a:ext cx="1721946" cy="338554"/>
          </a:xfrm>
          <a:prstGeom prst="rect">
            <a:avLst/>
          </a:prstGeom>
          <a:noFill/>
        </p:spPr>
        <p:txBody>
          <a:bodyPr wrap="none" rtlCol="0">
            <a:spAutoFit/>
          </a:bodyPr>
          <a:lstStyle/>
          <a:p>
            <a:r>
              <a:rPr lang="en-US" altLang="zh-CN" sz="1600" dirty="0">
                <a:solidFill>
                  <a:schemeClr val="bg1"/>
                </a:solidFill>
              </a:rPr>
              <a:t>Domain expertise</a:t>
            </a:r>
            <a:endParaRPr lang="zh-CN" altLang="en-US" sz="1600" dirty="0">
              <a:solidFill>
                <a:schemeClr val="bg1"/>
              </a:solidFill>
            </a:endParaRPr>
          </a:p>
        </p:txBody>
      </p:sp>
      <p:sp>
        <p:nvSpPr>
          <p:cNvPr id="15" name="TextBox 14"/>
          <p:cNvSpPr txBox="1"/>
          <p:nvPr/>
        </p:nvSpPr>
        <p:spPr>
          <a:xfrm>
            <a:off x="9494061" y="4358240"/>
            <a:ext cx="1313180" cy="338554"/>
          </a:xfrm>
          <a:prstGeom prst="rect">
            <a:avLst/>
          </a:prstGeom>
          <a:noFill/>
        </p:spPr>
        <p:txBody>
          <a:bodyPr wrap="none" rtlCol="0">
            <a:spAutoFit/>
          </a:bodyPr>
          <a:lstStyle/>
          <a:p>
            <a:r>
              <a:rPr lang="en-US" altLang="zh-CN" sz="1600" dirty="0">
                <a:solidFill>
                  <a:schemeClr val="bg1"/>
                </a:solidFill>
              </a:rPr>
              <a:t>Mathematics</a:t>
            </a:r>
            <a:endParaRPr lang="zh-CN" altLang="en-US" sz="1600" dirty="0">
              <a:solidFill>
                <a:schemeClr val="bg1"/>
              </a:solidFill>
            </a:endParaRPr>
          </a:p>
        </p:txBody>
      </p:sp>
      <p:sp>
        <p:nvSpPr>
          <p:cNvPr id="16" name="TextBox 15"/>
          <p:cNvSpPr txBox="1"/>
          <p:nvPr/>
        </p:nvSpPr>
        <p:spPr>
          <a:xfrm>
            <a:off x="9056897" y="5894411"/>
            <a:ext cx="1705916" cy="338554"/>
          </a:xfrm>
          <a:prstGeom prst="rect">
            <a:avLst/>
          </a:prstGeom>
          <a:noFill/>
        </p:spPr>
        <p:txBody>
          <a:bodyPr wrap="none" rtlCol="0">
            <a:spAutoFit/>
          </a:bodyPr>
          <a:lstStyle/>
          <a:p>
            <a:r>
              <a:rPr lang="en-US" altLang="zh-CN" sz="1600" dirty="0">
                <a:solidFill>
                  <a:schemeClr val="bg1"/>
                </a:solidFill>
              </a:rPr>
              <a:t>Data engineering</a:t>
            </a:r>
            <a:endParaRPr lang="zh-CN" altLang="en-US" sz="1600" dirty="0">
              <a:solidFill>
                <a:schemeClr val="bg1"/>
              </a:solidFill>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a:t>
            </a:r>
            <a:r>
              <a:rPr lang="zh-CN" altLang="en-US" dirty="0"/>
              <a:t> </a:t>
            </a:r>
            <a:r>
              <a:rPr lang="en-US" altLang="zh-CN" dirty="0"/>
              <a:t>Docker stats</a:t>
            </a:r>
            <a:r>
              <a:rPr lang="zh-CN" altLang="zh-CN" dirty="0"/>
              <a:t> </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a:t>Docker Engine</a:t>
            </a:r>
            <a:r>
              <a:rPr lang="zh-CN" altLang="zh-CN" dirty="0"/>
              <a:t>提供了访问大部分的、用户需要收集的、可以作为原生监控功能的核心度量指标的功能。</a:t>
            </a:r>
            <a:endParaRPr lang="zh-CN" altLang="zh-CN" dirty="0"/>
          </a:p>
        </p:txBody>
      </p:sp>
      <p:pic>
        <p:nvPicPr>
          <p:cNvPr id="4" name="图片 3" descr="C:\Users\Administrator\Desktop\页面提取自－全稿-黑马5.tif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7750" y="2827655"/>
            <a:ext cx="10534015" cy="3035300"/>
          </a:xfrm>
          <a:prstGeom prst="rect">
            <a:avLst/>
          </a:prstGeom>
          <a:noFill/>
          <a:ln w="6350" cmpd="sng">
            <a:solidFill>
              <a:srgbClr val="000000"/>
            </a:solid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2</a:t>
            </a:r>
            <a:r>
              <a:rPr lang="zh-CN" altLang="en-US" dirty="0"/>
              <a:t> </a:t>
            </a:r>
            <a:r>
              <a:rPr lang="en-US" altLang="zh-CN" dirty="0" err="1"/>
              <a:t>cAdvisor</a:t>
            </a:r>
            <a:r>
              <a:rPr lang="zh-CN" altLang="zh-CN" dirty="0"/>
              <a:t> </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err="1"/>
              <a:t>cAdvisor</a:t>
            </a:r>
            <a:r>
              <a:rPr lang="zh-CN" altLang="zh-CN" dirty="0"/>
              <a:t>是来自</a:t>
            </a:r>
            <a:r>
              <a:rPr lang="en-US" altLang="zh-CN" dirty="0"/>
              <a:t>Google</a:t>
            </a:r>
            <a:r>
              <a:rPr lang="zh-CN" altLang="zh-CN" dirty="0"/>
              <a:t>的原生支持</a:t>
            </a:r>
            <a:r>
              <a:rPr lang="en-US" altLang="zh-CN" dirty="0"/>
              <a:t>Docker</a:t>
            </a:r>
            <a:r>
              <a:rPr lang="zh-CN" altLang="zh-CN" dirty="0"/>
              <a:t>容器的监控工具，它是一个集收集、整合、处理以及输出当前运行容器信息于一体的守护进程，</a:t>
            </a:r>
            <a:r>
              <a:rPr lang="en-US" altLang="zh-CN" dirty="0" err="1"/>
              <a:t>cAdvisor</a:t>
            </a:r>
            <a:r>
              <a:rPr lang="zh-CN" altLang="zh-CN" dirty="0"/>
              <a:t>就是运行</a:t>
            </a:r>
            <a:r>
              <a:rPr lang="en-US" altLang="zh-CN" dirty="0"/>
              <a:t>Docker stats -all</a:t>
            </a:r>
            <a:r>
              <a:rPr lang="zh-CN" altLang="zh-CN" dirty="0"/>
              <a:t>命令获得的信息的图形化版本。</a:t>
            </a:r>
            <a:endParaRPr lang="zh-CN" altLang="zh-CN" dirty="0"/>
          </a:p>
        </p:txBody>
      </p:sp>
      <p:pic>
        <p:nvPicPr>
          <p:cNvPr id="4" name="Picture 14"/>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14322" y="3150030"/>
            <a:ext cx="4714974" cy="3159290"/>
          </a:xfrm>
          <a:prstGeom prst="rect">
            <a:avLst/>
          </a:prstGeom>
          <a:noFill/>
          <a:ln w="6350" cmpd="sng">
            <a:solidFill>
              <a:srgbClr val="000000"/>
            </a:solid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3</a:t>
            </a:r>
            <a:r>
              <a:rPr lang="zh-CN" altLang="en-US" dirty="0"/>
              <a:t> </a:t>
            </a:r>
            <a:r>
              <a:rPr lang="en-US" altLang="zh-CN" dirty="0"/>
              <a:t>Prometheus</a:t>
            </a:r>
            <a:r>
              <a:rPr lang="zh-CN" altLang="zh-CN" dirty="0"/>
              <a:t> </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a:t>Prometheus</a:t>
            </a:r>
            <a:r>
              <a:rPr lang="zh-CN" altLang="zh-CN" dirty="0"/>
              <a:t>是一个开源的监控系统和时间序列数据库。</a:t>
            </a:r>
            <a:endParaRPr lang="zh-CN" altLang="zh-CN" dirty="0"/>
          </a:p>
        </p:txBody>
      </p:sp>
      <p:pic>
        <p:nvPicPr>
          <p:cNvPr id="4" name="Picture 15"/>
          <p:cNvPicPr/>
          <p:nvPr/>
        </p:nvPicPr>
        <p:blipFill>
          <a:blip r:embed="rId1">
            <a:extLst>
              <a:ext uri="{28A0092B-C50C-407E-A947-70E740481C1C}">
                <a14:useLocalDpi xmlns:a14="http://schemas.microsoft.com/office/drawing/2010/main" val="0"/>
              </a:ext>
            </a:extLst>
          </a:blip>
          <a:srcRect/>
          <a:stretch>
            <a:fillRect/>
          </a:stretch>
        </p:blipFill>
        <p:spPr bwMode="auto">
          <a:xfrm>
            <a:off x="3895090" y="2207895"/>
            <a:ext cx="3977005" cy="4101465"/>
          </a:xfrm>
          <a:prstGeom prst="rect">
            <a:avLst/>
          </a:prstGeom>
          <a:noFill/>
          <a:ln w="6350" cmpd="sng">
            <a:solidFill>
              <a:srgbClr val="000000"/>
            </a:solid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4</a:t>
            </a:r>
            <a:r>
              <a:rPr lang="zh-CN" altLang="en-US" dirty="0"/>
              <a:t> </a:t>
            </a:r>
            <a:r>
              <a:rPr lang="en-US" altLang="zh-CN" dirty="0" err="1"/>
              <a:t>Sysdig</a:t>
            </a:r>
            <a:r>
              <a:rPr lang="zh-CN" altLang="zh-CN" dirty="0"/>
              <a:t> </a:t>
            </a:r>
            <a:endParaRPr lang="zh-CN" altLang="zh-CN" dirty="0"/>
          </a:p>
        </p:txBody>
      </p:sp>
      <p:sp>
        <p:nvSpPr>
          <p:cNvPr id="3" name="内容占位符 2"/>
          <p:cNvSpPr>
            <a:spLocks noGrp="1"/>
          </p:cNvSpPr>
          <p:nvPr>
            <p:ph idx="1"/>
          </p:nvPr>
        </p:nvSpPr>
        <p:spPr>
          <a:xfrm>
            <a:off x="609600" y="1600201"/>
            <a:ext cx="10972800" cy="4709119"/>
          </a:xfrm>
        </p:spPr>
        <p:txBody>
          <a:bodyPr>
            <a:normAutofit/>
          </a:bodyPr>
          <a:lstStyle/>
          <a:p>
            <a:r>
              <a:rPr lang="en-US" altLang="zh-CN" dirty="0" err="1"/>
              <a:t>Sysdig</a:t>
            </a:r>
            <a:r>
              <a:rPr lang="zh-CN" altLang="zh-CN" dirty="0"/>
              <a:t>有两个不同的版本，第一个是在宿主机上安装了一个内核模块的开源版本，第二个是名为</a:t>
            </a:r>
            <a:r>
              <a:rPr lang="en-US" altLang="zh-CN" dirty="0" err="1"/>
              <a:t>Sysdig</a:t>
            </a:r>
            <a:r>
              <a:rPr lang="en-US" altLang="zh-CN" dirty="0"/>
              <a:t> Cloud</a:t>
            </a:r>
            <a:r>
              <a:rPr lang="zh-CN" altLang="zh-CN" dirty="0"/>
              <a:t>的云和本地解决方案。</a:t>
            </a:r>
            <a:endParaRPr lang="zh-CN" altLang="zh-CN" dirty="0"/>
          </a:p>
        </p:txBody>
      </p:sp>
      <p:pic>
        <p:nvPicPr>
          <p:cNvPr id="4" name="Picture 1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25957" y="3347850"/>
            <a:ext cx="7340086" cy="2201611"/>
          </a:xfrm>
          <a:prstGeom prst="rect">
            <a:avLst/>
          </a:prstGeom>
          <a:noFill/>
          <a:ln w="6350" cmpd="sng">
            <a:solidFill>
              <a:srgbClr val="000000"/>
            </a:solidFill>
            <a:miter lim="800000"/>
            <a:headEnd/>
            <a:tailEnd/>
          </a:ln>
          <a:effectLst/>
        </p:spPr>
      </p:pic>
      <p:sp>
        <p:nvSpPr>
          <p:cNvPr id="5" name="矩形 4"/>
          <p:cNvSpPr/>
          <p:nvPr/>
        </p:nvSpPr>
        <p:spPr>
          <a:xfrm>
            <a:off x="4710332" y="5939988"/>
            <a:ext cx="2771336"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11.8  </a:t>
            </a:r>
            <a:r>
              <a:rPr lang="en-US" altLang="zh-CN" kern="1000" dirty="0" err="1">
                <a:latin typeface="Times New Roman" panose="02020603050405020304" pitchFamily="18" charset="0"/>
                <a:ea typeface="方正宋一简体"/>
              </a:rPr>
              <a:t>Sysdig</a:t>
            </a:r>
            <a:r>
              <a:rPr lang="zh-CN" altLang="zh-CN" kern="1000" dirty="0">
                <a:latin typeface="Times New Roman" panose="02020603050405020304" pitchFamily="18" charset="0"/>
                <a:ea typeface="方正宋一简体"/>
                <a:cs typeface="Times New Roman" panose="02020603050405020304" pitchFamily="18" charset="0"/>
              </a:rPr>
              <a:t>的监控界面</a:t>
            </a:r>
            <a:r>
              <a:rPr lang="zh-CN" altLang="zh-CN" dirty="0"/>
              <a:t> </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4</a:t>
            </a:r>
            <a:r>
              <a:rPr lang="zh-CN" altLang="en-US" dirty="0"/>
              <a:t> </a:t>
            </a:r>
            <a:r>
              <a:rPr lang="en-US" altLang="zh-CN" dirty="0" err="1"/>
              <a:t>Sysdig</a:t>
            </a:r>
            <a:r>
              <a:rPr lang="zh-CN" altLang="zh-CN" dirty="0"/>
              <a:t> </a:t>
            </a:r>
            <a:endParaRPr lang="zh-CN" altLang="zh-CN" dirty="0"/>
          </a:p>
        </p:txBody>
      </p:sp>
      <p:pic>
        <p:nvPicPr>
          <p:cNvPr id="6" name="Picture 18"/>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08272" y="1690688"/>
            <a:ext cx="6375455" cy="4047720"/>
          </a:xfrm>
          <a:prstGeom prst="rect">
            <a:avLst/>
          </a:prstGeom>
          <a:noFill/>
          <a:ln w="6350" cmpd="sng">
            <a:solidFill>
              <a:srgbClr val="000000"/>
            </a:solidFill>
            <a:miter lim="800000"/>
            <a:headEnd/>
            <a:tailEnd/>
          </a:ln>
          <a:effectLst/>
        </p:spPr>
      </p:pic>
      <p:sp>
        <p:nvSpPr>
          <p:cNvPr id="7" name="矩形 6"/>
          <p:cNvSpPr/>
          <p:nvPr/>
        </p:nvSpPr>
        <p:spPr>
          <a:xfrm>
            <a:off x="4319455" y="5946180"/>
            <a:ext cx="3553088"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11.9  Sysdig Cloud</a:t>
            </a:r>
            <a:r>
              <a:rPr lang="zh-CN" altLang="zh-CN" kern="100" dirty="0">
                <a:latin typeface="Arial" panose="020B0604020202020204" pitchFamily="34" charset="0"/>
                <a:ea typeface="方正兰亭黑简体"/>
                <a:cs typeface="Arial" panose="020B0604020202020204" pitchFamily="34" charset="0"/>
              </a:rPr>
              <a:t>的监控界面</a:t>
            </a:r>
            <a:r>
              <a:rPr lang="zh-CN" altLang="zh-CN" kern="100" dirty="0">
                <a:latin typeface="Arial" panose="020B0604020202020204" pitchFamily="34" charset="0"/>
                <a:ea typeface="方正兰亭黑简体"/>
              </a:rPr>
              <a:t> </a:t>
            </a:r>
            <a:endParaRPr lang="zh-CN" altLang="zh-CN" kern="100" dirty="0">
              <a:latin typeface="Arial" panose="020B0604020202020204" pitchFamily="34" charset="0"/>
              <a:ea typeface="方正兰亭黑简体"/>
            </a:endParaRPr>
          </a:p>
        </p:txBody>
      </p:sp>
      <p:sp>
        <p:nvSpPr>
          <p:cNvPr id="4" name="动作按钮: 后退或前一项 3">
            <a:hlinkClick r:id="rId2" action="ppaction://hlinksldjump" highlightClick="1"/>
          </p:cNvPr>
          <p:cNvSpPr/>
          <p:nvPr/>
        </p:nvSpPr>
        <p:spPr>
          <a:xfrm>
            <a:off x="11150918" y="6246495"/>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11.3</a:t>
            </a:r>
            <a:r>
              <a:rPr lang="zh-CN" altLang="en-US" dirty="0"/>
              <a:t> </a:t>
            </a:r>
            <a:r>
              <a:rPr lang="zh-CN" altLang="zh-CN" dirty="0"/>
              <a:t>智能运维</a:t>
            </a:r>
            <a:r>
              <a:rPr lang="zh-CN" altLang="en-US" dirty="0"/>
              <a:t>	</a:t>
            </a:r>
            <a:endParaRPr lang="zh-CN" altLang="en-US" dirty="0"/>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11.3.1</a:t>
            </a:r>
            <a:r>
              <a:rPr lang="zh-CN" altLang="en-US" dirty="0"/>
              <a:t>  </a:t>
            </a:r>
            <a:r>
              <a:rPr lang="zh-CN" altLang="zh-CN" dirty="0"/>
              <a:t>智能运维的</a:t>
            </a:r>
            <a:r>
              <a:rPr lang="zh-CN" altLang="en-US" dirty="0"/>
              <a:t>历史</a:t>
            </a:r>
            <a:endParaRPr lang="en-US" altLang="zh-CN" dirty="0"/>
          </a:p>
          <a:p>
            <a:pPr>
              <a:buNone/>
            </a:pPr>
            <a:r>
              <a:rPr lang="en-US" altLang="zh-CN" dirty="0"/>
              <a:t>11.3.2</a:t>
            </a:r>
            <a:r>
              <a:rPr lang="zh-CN" altLang="en-US" dirty="0"/>
              <a:t>  </a:t>
            </a:r>
            <a:r>
              <a:rPr lang="zh-CN" altLang="zh-CN" dirty="0"/>
              <a:t>智能运维的</a:t>
            </a:r>
            <a:r>
              <a:rPr lang="zh-CN" altLang="en-US" dirty="0"/>
              <a:t>内容</a:t>
            </a:r>
            <a:r>
              <a:rPr lang="zh-CN" altLang="zh-CN" dirty="0"/>
              <a:t> </a:t>
            </a:r>
            <a:endParaRPr lang="en-US" altLang="zh-CN" dirty="0"/>
          </a:p>
          <a:p>
            <a:pPr>
              <a:buNone/>
            </a:pPr>
            <a:r>
              <a:rPr lang="en-US" altLang="zh-CN" dirty="0"/>
              <a:t>11.3.3</a:t>
            </a:r>
            <a:r>
              <a:rPr lang="zh-CN" altLang="en-US" dirty="0"/>
              <a:t>  </a:t>
            </a:r>
            <a:r>
              <a:rPr lang="en-US" altLang="zh-CN" dirty="0" err="1"/>
              <a:t>AIOps</a:t>
            </a:r>
            <a:r>
              <a:rPr lang="zh-CN" altLang="zh-CN" dirty="0"/>
              <a:t>的关键场景与技术 </a:t>
            </a:r>
            <a:endParaRPr lang="en-US" altLang="zh-CN" dirty="0"/>
          </a:p>
          <a:p>
            <a:pPr>
              <a:buNone/>
            </a:pPr>
            <a:r>
              <a:rPr lang="en-US" altLang="zh-CN" dirty="0"/>
              <a:t>11.3.4</a:t>
            </a:r>
            <a:r>
              <a:rPr lang="zh-CN" altLang="en-US" dirty="0"/>
              <a:t>  </a:t>
            </a:r>
            <a:r>
              <a:rPr lang="zh-CN" altLang="zh-CN" dirty="0"/>
              <a:t>智能运维的展望 </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11.3</a:t>
            </a:r>
            <a:r>
              <a:rPr lang="zh-CN" altLang="en-US" dirty="0"/>
              <a:t> </a:t>
            </a:r>
            <a:r>
              <a:rPr lang="zh-CN" altLang="zh-CN" dirty="0"/>
              <a:t>智能运维</a:t>
            </a:r>
            <a:r>
              <a:rPr lang="zh-CN" altLang="en-US" dirty="0"/>
              <a:t>	</a:t>
            </a:r>
            <a:endParaRPr lang="zh-CN" altLang="en-US" dirty="0"/>
          </a:p>
        </p:txBody>
      </p:sp>
      <p:pic>
        <p:nvPicPr>
          <p:cNvPr id="6" name="图片 5" descr="..\18-0551(5.25)\1110.tif"/>
          <p:cNvPicPr/>
          <p:nvPr/>
        </p:nvPicPr>
        <p:blipFill>
          <a:blip r:embed="rId1">
            <a:extLst>
              <a:ext uri="{28A0092B-C50C-407E-A947-70E740481C1C}">
                <a14:useLocalDpi xmlns:a14="http://schemas.microsoft.com/office/drawing/2010/main" val="0"/>
              </a:ext>
            </a:extLst>
          </a:blip>
          <a:srcRect/>
          <a:stretch>
            <a:fillRect/>
          </a:stretch>
        </p:blipFill>
        <p:spPr bwMode="auto">
          <a:xfrm>
            <a:off x="2233295" y="1500505"/>
            <a:ext cx="6821805" cy="3644900"/>
          </a:xfrm>
          <a:prstGeom prst="rect">
            <a:avLst/>
          </a:prstGeom>
          <a:noFill/>
          <a:ln>
            <a:noFill/>
          </a:ln>
        </p:spPr>
      </p:pic>
      <p:sp>
        <p:nvSpPr>
          <p:cNvPr id="7" name="矩形 6"/>
          <p:cNvSpPr/>
          <p:nvPr/>
        </p:nvSpPr>
        <p:spPr>
          <a:xfrm>
            <a:off x="4473344" y="5727432"/>
            <a:ext cx="3245311" cy="281487"/>
          </a:xfrm>
          <a:prstGeom prst="rect">
            <a:avLst/>
          </a:prstGeom>
        </p:spPr>
        <p:txBody>
          <a:bodyPr wrap="none">
            <a:spAutoFit/>
          </a:bodyPr>
          <a:lstStyle/>
          <a:p>
            <a:pPr algn="ctr">
              <a:lnSpc>
                <a:spcPts val="1400"/>
              </a:lnSpc>
              <a:spcAft>
                <a:spcPts val="60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11.10  </a:t>
            </a:r>
            <a:r>
              <a:rPr lang="zh-CN" altLang="zh-CN" kern="100" dirty="0">
                <a:latin typeface="Arial" panose="020B0604020202020204" pitchFamily="34" charset="0"/>
                <a:ea typeface="方正兰亭黑简体"/>
                <a:cs typeface="Arial" panose="020B0604020202020204" pitchFamily="34" charset="0"/>
              </a:rPr>
              <a:t>智能运维涉及的范围</a:t>
            </a:r>
            <a:r>
              <a:rPr lang="zh-CN" altLang="zh-CN" kern="100" dirty="0">
                <a:latin typeface="Arial" panose="020B0604020202020204" pitchFamily="34" charset="0"/>
                <a:ea typeface="方正兰亭黑简体"/>
              </a:rPr>
              <a:t> </a:t>
            </a:r>
            <a:endParaRPr lang="zh-CN" altLang="zh-CN" kern="100" dirty="0">
              <a:latin typeface="Arial" panose="020B0604020202020204" pitchFamily="34" charset="0"/>
              <a:ea typeface="方正兰亭黑简体"/>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11.3.1</a:t>
            </a:r>
            <a:r>
              <a:rPr lang="zh-CN" altLang="en-US" dirty="0"/>
              <a:t>  </a:t>
            </a:r>
            <a:r>
              <a:rPr lang="zh-CN" altLang="zh-CN" dirty="0"/>
              <a:t>智能运维的历史</a:t>
            </a:r>
            <a:r>
              <a:rPr lang="zh-CN" altLang="zh-CN" dirty="0">
                <a:effectLst/>
              </a:rPr>
              <a:t> </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1087755" y="1287145"/>
            <a:ext cx="9739630" cy="5035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11.3.1</a:t>
            </a:r>
            <a:r>
              <a:rPr lang="zh-CN" altLang="en-US" dirty="0"/>
              <a:t>  </a:t>
            </a:r>
            <a:r>
              <a:rPr lang="zh-CN" altLang="zh-CN" dirty="0"/>
              <a:t>智能运维的历史</a:t>
            </a:r>
            <a:r>
              <a:rPr lang="zh-CN" altLang="zh-CN" dirty="0">
                <a:effectLst/>
              </a:rPr>
              <a:t> </a:t>
            </a:r>
            <a:endParaRPr lang="zh-CN" altLang="en-US" dirty="0"/>
          </a:p>
        </p:txBody>
      </p:sp>
      <p:sp>
        <p:nvSpPr>
          <p:cNvPr id="5" name="内容占位符 2"/>
          <p:cNvSpPr>
            <a:spLocks noGrp="1"/>
          </p:cNvSpPr>
          <p:nvPr>
            <p:ph idx="1"/>
          </p:nvPr>
        </p:nvSpPr>
        <p:spPr>
          <a:xfrm>
            <a:off x="609600" y="1600201"/>
            <a:ext cx="10972800" cy="4525963"/>
          </a:xfrm>
        </p:spPr>
        <p:txBody>
          <a:bodyPr/>
          <a:lstStyle/>
          <a:p>
            <a:pPr marL="514350" indent="-514350">
              <a:buFont typeface="+mj-lt"/>
              <a:buAutoNum type="arabicPeriod"/>
            </a:pPr>
            <a:r>
              <a:rPr lang="zh-CN" altLang="zh-CN" dirty="0"/>
              <a:t>手工运维 </a:t>
            </a:r>
            <a:endParaRPr lang="en-US" altLang="zh-CN" dirty="0"/>
          </a:p>
          <a:p>
            <a:pPr marL="514350" indent="-514350">
              <a:buFont typeface="+mj-lt"/>
              <a:buAutoNum type="arabicPeriod"/>
            </a:pPr>
            <a:r>
              <a:rPr lang="zh-CN" altLang="zh-CN" dirty="0"/>
              <a:t>自动化运维</a:t>
            </a:r>
            <a:endParaRPr lang="en-US" altLang="zh-CN" dirty="0"/>
          </a:p>
          <a:p>
            <a:pPr marL="514350" indent="-514350">
              <a:buFont typeface="+mj-lt"/>
              <a:buAutoNum type="arabicPeriod"/>
            </a:pPr>
            <a:r>
              <a:rPr lang="zh-CN" altLang="zh-CN" dirty="0"/>
              <a:t>运维开发一体化</a:t>
            </a:r>
            <a:endParaRPr lang="en-US" altLang="zh-CN" dirty="0"/>
          </a:p>
          <a:p>
            <a:pPr marL="514350" indent="-514350">
              <a:buFont typeface="+mj-lt"/>
              <a:buAutoNum type="arabicPeriod"/>
            </a:pPr>
            <a:r>
              <a:rPr lang="zh-CN" altLang="zh-CN" dirty="0"/>
              <a:t>智能运维（</a:t>
            </a:r>
            <a:r>
              <a:rPr lang="en-US" altLang="zh-CN" dirty="0"/>
              <a:t>Artificial Intelligence for IT Operations</a:t>
            </a:r>
            <a:r>
              <a:rPr lang="zh-CN" altLang="zh-CN" dirty="0"/>
              <a:t>，</a:t>
            </a:r>
            <a:r>
              <a:rPr lang="en-US" altLang="zh-CN" dirty="0" err="1"/>
              <a:t>AIOps</a:t>
            </a:r>
            <a:r>
              <a:rPr lang="zh-CN" altLang="zh-CN" dirty="0"/>
              <a:t>） </a:t>
            </a: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11.3.2</a:t>
            </a:r>
            <a:r>
              <a:rPr lang="zh-CN" altLang="en-US" dirty="0"/>
              <a:t>  </a:t>
            </a:r>
            <a:r>
              <a:rPr lang="zh-CN" altLang="zh-CN" dirty="0"/>
              <a:t>智能运维的</a:t>
            </a:r>
            <a:r>
              <a:rPr lang="zh-CN" altLang="en-US" dirty="0"/>
              <a:t>内容</a:t>
            </a:r>
            <a:r>
              <a:rPr lang="zh-CN" altLang="zh-CN" dirty="0">
                <a:effectLst/>
              </a:rPr>
              <a:t>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0" indent="0">
              <a:buNone/>
            </a:pPr>
            <a:r>
              <a:rPr lang="en-US" altLang="zh-CN" dirty="0"/>
              <a:t>1.</a:t>
            </a:r>
            <a:r>
              <a:rPr lang="zh-CN" altLang="en-US" dirty="0"/>
              <a:t>  </a:t>
            </a:r>
            <a:r>
              <a:rPr lang="en-US" altLang="zh-CN" dirty="0" err="1"/>
              <a:t>AIOps</a:t>
            </a:r>
            <a:r>
              <a:rPr lang="zh-CN" altLang="zh-CN" dirty="0"/>
              <a:t>的团队角色 </a:t>
            </a:r>
            <a:endParaRPr lang="en-US" altLang="zh-CN" dirty="0"/>
          </a:p>
          <a:p>
            <a:pPr marL="0" indent="0">
              <a:buNone/>
            </a:pPr>
            <a:r>
              <a:rPr lang="zh-CN" altLang="zh-CN" dirty="0"/>
              <a:t>（</a:t>
            </a:r>
            <a:r>
              <a:rPr lang="en-US" altLang="zh-CN" dirty="0"/>
              <a:t>1</a:t>
            </a:r>
            <a:r>
              <a:rPr lang="zh-CN" altLang="zh-CN" dirty="0"/>
              <a:t>）运维工程师</a:t>
            </a:r>
            <a:endParaRPr lang="zh-CN" altLang="zh-CN" dirty="0"/>
          </a:p>
          <a:p>
            <a:pPr marL="0" indent="0">
              <a:buNone/>
            </a:pPr>
            <a:r>
              <a:rPr lang="zh-CN" altLang="zh-CN" dirty="0"/>
              <a:t>（</a:t>
            </a:r>
            <a:r>
              <a:rPr lang="en-US" altLang="zh-CN" dirty="0"/>
              <a:t>2</a:t>
            </a:r>
            <a:r>
              <a:rPr lang="zh-CN" altLang="zh-CN" dirty="0"/>
              <a:t>）运维数据工程师</a:t>
            </a:r>
            <a:endParaRPr lang="zh-CN" altLang="zh-CN" dirty="0"/>
          </a:p>
          <a:p>
            <a:pPr marL="0" indent="0">
              <a:buNone/>
            </a:pPr>
            <a:r>
              <a:rPr lang="zh-CN" altLang="zh-CN" dirty="0"/>
              <a:t>（</a:t>
            </a:r>
            <a:r>
              <a:rPr lang="en-US" altLang="zh-CN" dirty="0"/>
              <a:t>3</a:t>
            </a:r>
            <a:r>
              <a:rPr lang="zh-CN" altLang="zh-CN" dirty="0"/>
              <a:t>）运维开发工程师</a:t>
            </a: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11.1</a:t>
            </a:r>
            <a:r>
              <a:rPr lang="zh-CN" altLang="en-US" dirty="0"/>
              <a:t>  </a:t>
            </a:r>
            <a:r>
              <a:rPr lang="zh-CN" altLang="zh-CN" dirty="0"/>
              <a:t>云服务环境的监控</a:t>
            </a:r>
            <a:r>
              <a:rPr lang="zh-CN" altLang="zh-CN" sz="6000" dirty="0">
                <a:effectLst/>
              </a:rPr>
              <a:t> </a:t>
            </a:r>
            <a:r>
              <a:rPr lang="zh-CN" altLang="en-US" dirty="0"/>
              <a:t>	</a:t>
            </a:r>
            <a:endParaRPr lang="zh-CN" altLang="en-US" dirty="0"/>
          </a:p>
        </p:txBody>
      </p:sp>
      <p:sp>
        <p:nvSpPr>
          <p:cNvPr id="4" name="内容占位符 2"/>
          <p:cNvSpPr>
            <a:spLocks noGrp="1"/>
          </p:cNvSpPr>
          <p:nvPr>
            <p:ph idx="1"/>
          </p:nvPr>
        </p:nvSpPr>
        <p:spPr>
          <a:xfrm>
            <a:off x="609600" y="1600201"/>
            <a:ext cx="10972800" cy="4525963"/>
          </a:xfrm>
        </p:spPr>
        <p:txBody>
          <a:bodyPr/>
          <a:lstStyle/>
          <a:p>
            <a:pPr>
              <a:buNone/>
            </a:pPr>
            <a:r>
              <a:rPr lang="en-US" altLang="zh-CN" dirty="0"/>
              <a:t>11.1.1</a:t>
            </a:r>
            <a:r>
              <a:rPr lang="zh-CN" altLang="en-US" dirty="0"/>
              <a:t>  </a:t>
            </a:r>
            <a:r>
              <a:rPr lang="zh-CN" altLang="zh-CN" dirty="0"/>
              <a:t>云监控概述</a:t>
            </a:r>
            <a:r>
              <a:rPr lang="zh-CN" altLang="zh-CN" dirty="0">
                <a:effectLst/>
              </a:rPr>
              <a:t> </a:t>
            </a:r>
            <a:endParaRPr lang="en-US" altLang="zh-CN" dirty="0"/>
          </a:p>
          <a:p>
            <a:pPr>
              <a:buNone/>
            </a:pPr>
            <a:r>
              <a:rPr lang="en-US" altLang="zh-CN" dirty="0"/>
              <a:t>11.1.2</a:t>
            </a:r>
            <a:r>
              <a:rPr lang="zh-CN" altLang="en-US" dirty="0"/>
              <a:t>  </a:t>
            </a:r>
            <a:r>
              <a:rPr lang="zh-CN" altLang="zh-CN" dirty="0"/>
              <a:t>云监控特性</a:t>
            </a:r>
            <a:r>
              <a:rPr lang="zh-CN" altLang="zh-CN" dirty="0">
                <a:effectLst/>
              </a:rPr>
              <a:t> </a:t>
            </a:r>
            <a:endParaRPr lang="en-US" altLang="zh-CN" dirty="0"/>
          </a:p>
          <a:p>
            <a:pPr>
              <a:buNone/>
            </a:pPr>
            <a:r>
              <a:rPr lang="en-US" altLang="zh-CN" dirty="0"/>
              <a:t>11.1.3</a:t>
            </a:r>
            <a:r>
              <a:rPr lang="zh-CN" altLang="en-US" dirty="0"/>
              <a:t>  </a:t>
            </a:r>
            <a:r>
              <a:rPr lang="zh-CN" altLang="zh-CN" dirty="0"/>
              <a:t>云监控需求</a:t>
            </a:r>
            <a:r>
              <a:rPr lang="zh-CN" altLang="zh-CN" dirty="0">
                <a:effectLst/>
              </a:rPr>
              <a:t> </a:t>
            </a:r>
            <a:endParaRPr lang="en-US" altLang="zh-CN" dirty="0"/>
          </a:p>
          <a:p>
            <a:pPr>
              <a:buNone/>
            </a:pPr>
            <a:r>
              <a:rPr lang="en-US" altLang="zh-CN" dirty="0"/>
              <a:t>11.1.4  </a:t>
            </a:r>
            <a:r>
              <a:rPr lang="zh-CN" altLang="en-US" dirty="0"/>
              <a:t>云计算的推动力</a:t>
            </a:r>
            <a:endParaRPr lang="en-US" altLang="zh-CN" dirty="0"/>
          </a:p>
          <a:p>
            <a:pPr>
              <a:buNone/>
            </a:pPr>
            <a:r>
              <a:rPr lang="en-US" altLang="zh-CN" dirty="0"/>
              <a:t>11.1.5</a:t>
            </a:r>
            <a:r>
              <a:rPr lang="zh-CN" altLang="en-US" dirty="0"/>
              <a:t>  </a:t>
            </a:r>
            <a:r>
              <a:rPr lang="zh-CN" altLang="zh-CN" dirty="0"/>
              <a:t>关键技术</a:t>
            </a:r>
            <a:r>
              <a:rPr lang="zh-CN" altLang="zh-CN" dirty="0">
                <a:effectLst/>
              </a:rPr>
              <a:t> </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11.3.2</a:t>
            </a:r>
            <a:r>
              <a:rPr lang="zh-CN" altLang="en-US" dirty="0"/>
              <a:t>  </a:t>
            </a:r>
            <a:r>
              <a:rPr lang="zh-CN" altLang="zh-CN" dirty="0"/>
              <a:t>智能运维的</a:t>
            </a:r>
            <a:r>
              <a:rPr lang="zh-CN" altLang="en-US" dirty="0"/>
              <a:t>内容</a:t>
            </a:r>
            <a:r>
              <a:rPr lang="zh-CN" altLang="zh-CN" dirty="0">
                <a:effectLst/>
              </a:rPr>
              <a:t>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0" indent="0">
              <a:buNone/>
            </a:pPr>
            <a:r>
              <a:rPr lang="en-US" altLang="zh-CN" dirty="0"/>
              <a:t>2.</a:t>
            </a:r>
            <a:r>
              <a:rPr lang="zh-CN" altLang="en-US" dirty="0"/>
              <a:t>  </a:t>
            </a:r>
            <a:r>
              <a:rPr lang="en-US" altLang="zh-CN" dirty="0" err="1"/>
              <a:t>AIOps</a:t>
            </a:r>
            <a:r>
              <a:rPr lang="zh-CN" altLang="zh-CN" dirty="0"/>
              <a:t>的基本运维场景 </a:t>
            </a:r>
            <a:endParaRPr lang="en-US" altLang="zh-CN" dirty="0"/>
          </a:p>
        </p:txBody>
      </p:sp>
      <p:pic>
        <p:nvPicPr>
          <p:cNvPr id="4" name="图片 3" descr="..\18-0551(5.25)\1112.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6935" y="2353945"/>
            <a:ext cx="7312025" cy="377253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189230" y="953135"/>
          <a:ext cx="11834495" cy="5535295"/>
        </p:xfrm>
        <a:graphic>
          <a:graphicData uri="http://schemas.openxmlformats.org/drawingml/2006/table">
            <a:tbl>
              <a:tblPr>
                <a:tableStyleId>{5C22544A-7EE6-4342-B048-85BDC9FD1C3A}</a:tableStyleId>
              </a:tblPr>
              <a:tblGrid>
                <a:gridCol w="1014730"/>
                <a:gridCol w="3653155"/>
                <a:gridCol w="3390900"/>
                <a:gridCol w="3775710"/>
              </a:tblGrid>
              <a:tr h="419100">
                <a:tc>
                  <a:txBody>
                    <a:bodyPr/>
                    <a:p>
                      <a:pPr indent="0" algn="ctr">
                        <a:lnSpc>
                          <a:spcPct val="120000"/>
                        </a:lnSpc>
                        <a:spcBef>
                          <a:spcPts val="0"/>
                        </a:spcBef>
                        <a:spcAft>
                          <a:spcPts val="0"/>
                        </a:spcAft>
                      </a:pPr>
                      <a:r>
                        <a:rPr lang="en-US" sz="1000" b="1" spc="60">
                          <a:solidFill>
                            <a:srgbClr val="FFFFFF"/>
                          </a:solidFill>
                          <a:latin typeface="微软雅黑" panose="020B0503020204020204" pitchFamily="34" charset="-122"/>
                          <a:ea typeface="微软雅黑" panose="020B0503020204020204" pitchFamily="34" charset="-122"/>
                        </a:rPr>
                        <a:t> </a:t>
                      </a:r>
                      <a:endParaRPr lang="en-US" sz="1000" b="1" spc="60">
                        <a:solidFill>
                          <a:srgbClr val="FFFFFF"/>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595959"/>
                    </a:solidFill>
                  </a:tcPr>
                </a:tc>
                <a:tc>
                  <a:txBody>
                    <a:bodyPr/>
                    <a:p>
                      <a:pPr indent="0" algn="ctr">
                        <a:lnSpc>
                          <a:spcPct val="120000"/>
                        </a:lnSpc>
                        <a:spcBef>
                          <a:spcPts val="0"/>
                        </a:spcBef>
                        <a:spcAft>
                          <a:spcPts val="0"/>
                        </a:spcAft>
                      </a:pPr>
                      <a:r>
                        <a:rPr lang="zh-CN" sz="1000" b="1" spc="60">
                          <a:solidFill>
                            <a:srgbClr val="FFFFFF"/>
                          </a:solidFill>
                          <a:latin typeface="微软雅黑" panose="020B0503020204020204" pitchFamily="34" charset="-122"/>
                          <a:ea typeface="微软雅黑" panose="020B0503020204020204" pitchFamily="34" charset="-122"/>
                        </a:rPr>
                        <a:t>质量保障方向</a:t>
                      </a:r>
                      <a:endParaRPr lang="zh-CN" sz="1000" b="1" spc="60">
                        <a:solidFill>
                          <a:srgbClr val="FFFFFF"/>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E34D4D"/>
                    </a:solidFill>
                  </a:tcPr>
                </a:tc>
                <a:tc>
                  <a:txBody>
                    <a:bodyPr/>
                    <a:p>
                      <a:pPr indent="0" algn="ctr">
                        <a:lnSpc>
                          <a:spcPct val="120000"/>
                        </a:lnSpc>
                        <a:spcBef>
                          <a:spcPts val="0"/>
                        </a:spcBef>
                        <a:spcAft>
                          <a:spcPts val="0"/>
                        </a:spcAft>
                      </a:pPr>
                      <a:r>
                        <a:rPr lang="zh-CN" sz="1000" b="1" spc="60">
                          <a:solidFill>
                            <a:srgbClr val="FFFFFF"/>
                          </a:solidFill>
                          <a:latin typeface="微软雅黑" panose="020B0503020204020204" pitchFamily="34" charset="-122"/>
                          <a:ea typeface="微软雅黑" panose="020B0503020204020204" pitchFamily="34" charset="-122"/>
                        </a:rPr>
                        <a:t>效率提升方向</a:t>
                      </a:r>
                      <a:endParaRPr lang="zh-CN" sz="1000" b="1" spc="60">
                        <a:solidFill>
                          <a:srgbClr val="FFFFFF"/>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E67A4A"/>
                    </a:solidFill>
                  </a:tcPr>
                </a:tc>
                <a:tc>
                  <a:txBody>
                    <a:bodyPr/>
                    <a:p>
                      <a:pPr indent="0" algn="ctr">
                        <a:lnSpc>
                          <a:spcPct val="120000"/>
                        </a:lnSpc>
                        <a:spcBef>
                          <a:spcPts val="0"/>
                        </a:spcBef>
                        <a:spcAft>
                          <a:spcPts val="0"/>
                        </a:spcAft>
                      </a:pPr>
                      <a:r>
                        <a:rPr lang="zh-CN" sz="1000" b="1" spc="60">
                          <a:solidFill>
                            <a:srgbClr val="FFFFFF"/>
                          </a:solidFill>
                          <a:latin typeface="微软雅黑" panose="020B0503020204020204" pitchFamily="34" charset="-122"/>
                          <a:ea typeface="微软雅黑" panose="020B0503020204020204" pitchFamily="34" charset="-122"/>
                        </a:rPr>
                        <a:t>成本管理方向</a:t>
                      </a:r>
                      <a:endParaRPr lang="zh-CN" sz="1000" b="1" spc="60">
                        <a:solidFill>
                          <a:srgbClr val="FFFFFF"/>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ECAF40"/>
                    </a:solidFill>
                  </a:tcPr>
                </a:tc>
              </a:tr>
              <a:tr h="877570">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第一阶段</a:t>
                      </a:r>
                      <a:endParaRPr lang="zh-CN" sz="1400" b="0" spc="60">
                        <a:solidFill>
                          <a:srgbClr val="404040"/>
                        </a:solidFill>
                        <a:latin typeface="微软雅黑" panose="020B0503020204020204" pitchFamily="34" charset="-122"/>
                        <a:ea typeface="微软雅黑" panose="020B0503020204020204" pitchFamily="34" charset="-122"/>
                      </a:endParaRPr>
                    </a:p>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（尝试应用）</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在这个阶段，没有成熟的单点应用，主要是</a:t>
                      </a:r>
                      <a:r>
                        <a:rPr lang="zh-CN" sz="1400" b="0" spc="60">
                          <a:solidFill>
                            <a:srgbClr val="FF0000"/>
                          </a:solidFill>
                          <a:latin typeface="微软雅黑" panose="020B0503020204020204" pitchFamily="34" charset="-122"/>
                          <a:ea typeface="微软雅黑" panose="020B0503020204020204" pitchFamily="34" charset="-122"/>
                        </a:rPr>
                        <a:t>手动运维</a:t>
                      </a:r>
                      <a:r>
                        <a:rPr lang="zh-CN" sz="1400" b="0" spc="60">
                          <a:solidFill>
                            <a:srgbClr val="404040"/>
                          </a:solidFill>
                          <a:latin typeface="微软雅黑" panose="020B0503020204020204" pitchFamily="34" charset="-122"/>
                          <a:ea typeface="微软雅黑" panose="020B0503020204020204" pitchFamily="34" charset="-122"/>
                        </a:rPr>
                        <a:t>、自动化运维和智能运维的尝试阶段，这个阶段可以聚焦于数据采集和可视化</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在这个阶段，尝试在预測，变更，问答，决策领域使用人工智能的能力，但是并没有形成有效的单点应用，这个阶段可以聚焦于数据采集和可视化</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在这个阶段，运维的成本管理方向还在尝试引入人工智能的能力，但是并没有成熟的单点应用，这个阶段可以聚焦于数据采集和可视化</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614680">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第二阶段</a:t>
                      </a:r>
                      <a:endParaRPr lang="zh-CN" sz="1400" b="0" spc="60">
                        <a:solidFill>
                          <a:srgbClr val="404040"/>
                        </a:solidFill>
                        <a:latin typeface="微软雅黑" panose="020B0503020204020204" pitchFamily="34" charset="-122"/>
                        <a:ea typeface="微软雅黑" panose="020B0503020204020204" pitchFamily="34" charset="-122"/>
                      </a:endParaRPr>
                    </a:p>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（单点应用）</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在这个阶段，在一些单点应用的场景下，人工智能已经开始逐步发挥自己的能力，包括指标监控，磁盘，网络异常检测等</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在这个阶段，在一些小的场景下，人工智能已经可以逐步发挥自己的能力，包括智能预测，智能变更，智能问答，智能决策</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在这个阶段，在一些小的场景下，人工智能已经开始逐步发挥自己的能力，包括成本报表方向，资源优化，容量规划，性能优化等方向</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r>
              <a:tr h="877570">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第三阶段</a:t>
                      </a:r>
                      <a:endParaRPr lang="zh-CN" sz="1400" b="0" spc="60">
                        <a:solidFill>
                          <a:srgbClr val="404040"/>
                        </a:solidFill>
                        <a:latin typeface="微软雅黑" panose="020B0503020204020204" pitchFamily="34" charset="-122"/>
                        <a:ea typeface="微软雅黑" panose="020B0503020204020204" pitchFamily="34" charset="-122"/>
                      </a:endParaRPr>
                    </a:p>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（串联应用）</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在这个阶段，人工智能已经将第二阶段（单点应用）中的一些模块串联在一起，可以综合多个情况进行下一步的分析和操作，包括多维下钻分析找故障根因等方向</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在这个阶段，人工智能已经将单点应用中的一些模块串联起来，可以结合多个情况进行下一步的分析和操作</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在这个阶段段，人工智能已经将单点应用中的一些模块串联在一起，可以以根据成本、资源、容量、性能的实际状况进行下一步的分析和操作</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r h="876935">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第四阶段</a:t>
                      </a:r>
                      <a:endParaRPr lang="zh-CN" sz="1400" b="0" spc="60">
                        <a:solidFill>
                          <a:srgbClr val="404040"/>
                        </a:solidFill>
                        <a:latin typeface="微软雅黑" panose="020B0503020204020204" pitchFamily="34" charset="-122"/>
                        <a:ea typeface="微软雅黑" panose="020B0503020204020204" pitchFamily="34" charset="-122"/>
                      </a:endParaRPr>
                    </a:p>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（能力完备）</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在这个阶段，人工智能已经基于故障的实际场景实现故障定位，然后进行故自愈、智能调度的操作。比如根据版本质量分析推断是否需要版本回退，CDN动调度等</a:t>
                      </a:r>
                      <a:endParaRPr lang="zh-CN" sz="14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在这个阶段，人工智能能力完备，已经可以基于实际场实现性能优化，然后进行预测，变更，问答，决策等操作</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在这个阶段，人工智能的能力已经完备，能够实现基于成本和资源的实际场景实现成本的自主优化，然后进行智能改进的操作</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2F2F2"/>
                    </a:solidFill>
                  </a:tcPr>
                </a:tc>
              </a:tr>
              <a:tr h="615315">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第五阶段</a:t>
                      </a:r>
                      <a:endParaRPr lang="zh-CN" sz="14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（终极AIOPS）</a:t>
                      </a:r>
                      <a:endParaRPr lang="zh-CN" sz="1400" b="0" spc="6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在这个阶段，人工带与的部分已经很少，</a:t>
                      </a:r>
                      <a:r>
                        <a:rPr lang="zh-CN" sz="1400" b="0" spc="60">
                          <a:solidFill>
                            <a:srgbClr val="FF0000"/>
                          </a:solidFill>
                          <a:latin typeface="微软雅黑" panose="020B0503020204020204" pitchFamily="34" charset="-122"/>
                          <a:ea typeface="微软雅黑" panose="020B0503020204020204" pitchFamily="34" charset="-122"/>
                        </a:rPr>
                        <a:t>从故障发现到诊断到自愈整个流程由智能大脑统一控制，并由自动化自主实施</a:t>
                      </a:r>
                      <a:endParaRPr lang="zh-CN" sz="1400" b="0" spc="60">
                        <a:solidFill>
                          <a:srgbClr val="FF000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l">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a:t>
                      </a:r>
                      <a:r>
                        <a:rPr lang="zh-CN" sz="1400" b="0" spc="60">
                          <a:solidFill>
                            <a:srgbClr val="FF0000"/>
                          </a:solidFill>
                          <a:latin typeface="微软雅黑" panose="020B0503020204020204" pitchFamily="34" charset="-122"/>
                          <a:ea typeface="微软雅黑" panose="020B0503020204020204" pitchFamily="34" charset="-122"/>
                        </a:rPr>
                        <a:t>人工参与的成分已经很少</a:t>
                      </a:r>
                      <a:r>
                        <a:rPr lang="zh-CN" sz="1400" b="0" spc="60">
                          <a:solidFill>
                            <a:srgbClr val="404040"/>
                          </a:solidFill>
                          <a:latin typeface="微软雅黑" panose="020B0503020204020204" pitchFamily="34" charset="-122"/>
                          <a:ea typeface="微软雅黑" panose="020B0503020204020204" pitchFamily="34" charset="-122"/>
                        </a:rPr>
                        <a:t>，性能优化等整个流程由智能大脑统一控制，由自动化自主实施</a:t>
                      </a:r>
                      <a:endParaRPr lang="zh-CN" sz="1400" b="0" spc="60">
                        <a:solidFill>
                          <a:srgbClr val="40404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c>
                  <a:txBody>
                    <a:bodyPr/>
                    <a:p>
                      <a:pPr indent="0" algn="ctr">
                        <a:lnSpc>
                          <a:spcPct val="120000"/>
                        </a:lnSpc>
                        <a:spcBef>
                          <a:spcPts val="0"/>
                        </a:spcBef>
                        <a:spcAft>
                          <a:spcPts val="0"/>
                        </a:spcAft>
                      </a:pPr>
                      <a:r>
                        <a:rPr lang="zh-CN" sz="1400" b="0" spc="60">
                          <a:solidFill>
                            <a:srgbClr val="404040"/>
                          </a:solidFill>
                          <a:latin typeface="微软雅黑" panose="020B0503020204020204" pitchFamily="34" charset="-122"/>
                          <a:ea typeface="微软雅黑" panose="020B0503020204020204" pitchFamily="34" charset="-122"/>
                        </a:rPr>
                        <a:t>在这个阶段，人工参与的成分已经很少，从成本报表方向，</a:t>
                      </a:r>
                      <a:r>
                        <a:rPr lang="zh-CN" sz="1400" b="0" spc="60">
                          <a:solidFill>
                            <a:srgbClr val="FF0000"/>
                          </a:solidFill>
                          <a:latin typeface="微软雅黑" panose="020B0503020204020204" pitchFamily="34" charset="-122"/>
                          <a:ea typeface="微软雅黑" panose="020B0503020204020204" pitchFamily="34" charset="-122"/>
                        </a:rPr>
                        <a:t>资源优化，容最规划，性能优化性等整个流程由智能大脑统一控制，由自动化自主实施</a:t>
                      </a:r>
                      <a:endParaRPr lang="zh-CN" sz="1400" b="0" spc="60">
                        <a:solidFill>
                          <a:srgbClr val="FF0000"/>
                        </a:solidFill>
                        <a:latin typeface="微软雅黑" panose="020B0503020204020204" pitchFamily="34" charset="-122"/>
                        <a:ea typeface="微软雅黑" panose="020B0503020204020204" pitchFamily="34" charset="-122"/>
                      </a:endParaRPr>
                    </a:p>
                  </a:txBody>
                  <a:tcPr marL="25400" marR="25400" marT="25400" marB="254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rgbClr val="FFFFFF"/>
                    </a:solidFill>
                  </a:tcPr>
                </a:tc>
              </a:tr>
            </a:tbl>
          </a:graphicData>
        </a:graphic>
      </p:graphicFrame>
      <p:sp>
        <p:nvSpPr>
          <p:cNvPr id="18" name="Title 6"/>
          <p:cNvSpPr txBox="1"/>
          <p:nvPr>
            <p:custDataLst>
              <p:tags r:id="rId2"/>
            </p:custDataLst>
          </p:nvPr>
        </p:nvSpPr>
        <p:spPr>
          <a:xfrm>
            <a:off x="1052830" y="2540"/>
            <a:ext cx="10086340" cy="1094740"/>
          </a:xfrm>
          <a:prstGeom prst="rect">
            <a:avLst/>
          </a:prstGeom>
          <a:noFill/>
          <a:ln w="3175">
            <a:noFill/>
            <a:prstDash val="dash"/>
          </a:ln>
        </p:spPr>
        <p:txBody>
          <a:bodyPr wrap="square" lIns="90000" tIns="46800" rIns="90000" bIns="46800" anchor="ctr" anchorCtr="1">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0" indent="0" algn="ctr">
              <a:lnSpc>
                <a:spcPct val="130000"/>
              </a:lnSpc>
              <a:spcBef>
                <a:spcPts val="0"/>
              </a:spcBef>
              <a:spcAft>
                <a:spcPts val="0"/>
              </a:spcAft>
              <a:buSzPct val="100000"/>
              <a:buNone/>
              <a:defRPr/>
            </a:pPr>
            <a:r>
              <a:rPr lang="en-US" altLang="zh-CN" sz="4000" b="1" spc="150" dirty="0">
                <a:ln w="3175">
                  <a:noFill/>
                  <a:prstDash val="dash"/>
                </a:ln>
                <a:solidFill>
                  <a:sysClr val="windowText" lastClr="000000">
                    <a:lumMod val="75000"/>
                    <a:lumOff val="25000"/>
                  </a:sysClr>
                </a:solidFill>
                <a:latin typeface="Arial" panose="020B0604020202020204" pitchFamily="34" charset="0"/>
                <a:ea typeface="微软雅黑" panose="020B0503020204020204" pitchFamily="34" charset="-122"/>
                <a:cs typeface="微软雅黑" panose="020B0503020204020204" pitchFamily="34" charset="-122"/>
              </a:rPr>
              <a:t>11.3.2  智能运维的内容 </a:t>
            </a:r>
            <a:endParaRPr lang="en-US" altLang="zh-CN" sz="4000" b="1" spc="150" dirty="0">
              <a:ln w="3175">
                <a:noFill/>
                <a:prstDash val="dash"/>
              </a:ln>
              <a:solidFill>
                <a:sysClr val="windowText" lastClr="000000">
                  <a:lumMod val="75000"/>
                  <a:lumOff val="25000"/>
                </a:sysClr>
              </a:solidFill>
              <a:latin typeface="Arial" panose="020B0604020202020204" pitchFamily="34" charset="0"/>
              <a:ea typeface="微软雅黑" panose="020B0503020204020204" pitchFamily="34" charset="-122"/>
              <a:cs typeface="微软雅黑" panose="020B0503020204020204" pitchFamily="34" charset="-122"/>
            </a:endParaRPr>
          </a:p>
        </p:txBody>
      </p:sp>
      <p:cxnSp>
        <p:nvCxnSpPr>
          <p:cNvPr id="2" name="直接连接符 1"/>
          <p:cNvCxnSpPr/>
          <p:nvPr>
            <p:custDataLst>
              <p:tags r:id="rId3"/>
            </p:custDataLst>
          </p:nvPr>
        </p:nvCxnSpPr>
        <p:spPr>
          <a:xfrm>
            <a:off x="11400155" y="434340"/>
            <a:ext cx="20383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cxnSp>
        <p:nvCxnSpPr>
          <p:cNvPr id="15" name="直接连接符 14"/>
          <p:cNvCxnSpPr/>
          <p:nvPr>
            <p:custDataLst>
              <p:tags r:id="rId4"/>
            </p:custDataLst>
          </p:nvPr>
        </p:nvCxnSpPr>
        <p:spPr>
          <a:xfrm>
            <a:off x="11400155" y="509270"/>
            <a:ext cx="155575" cy="0"/>
          </a:xfrm>
          <a:prstGeom prst="line">
            <a:avLst/>
          </a:prstGeom>
          <a:ln w="12700">
            <a:solidFill>
              <a:sysClr val="windowText" lastClr="000000">
                <a:lumMod val="75000"/>
                <a:lumOff val="25000"/>
              </a:sysClr>
            </a:solidFill>
          </a:ln>
        </p:spPr>
        <p:style>
          <a:lnRef idx="1">
            <a:srgbClr val="8590CA"/>
          </a:lnRef>
          <a:fillRef idx="0">
            <a:srgbClr val="8590CA"/>
          </a:fillRef>
          <a:effectRef idx="0">
            <a:srgbClr val="8590CA"/>
          </a:effectRef>
          <a:fontRef idx="minor">
            <a:sysClr val="windowText" lastClr="000000"/>
          </a:fontRef>
        </p:style>
      </p:cxnSp>
    </p:spTree>
    <p:custDataLst>
      <p:tags r:id="rId5"/>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pic>
        <p:nvPicPr>
          <p:cNvPr id="5" name="图片 4" descr="..\18-0551(5.25)\1116.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13685" y="1691005"/>
            <a:ext cx="7669530" cy="404622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0" indent="0">
              <a:buNone/>
            </a:pPr>
            <a:r>
              <a:rPr lang="en-US" altLang="zh-CN" dirty="0"/>
              <a:t>1.</a:t>
            </a:r>
            <a:r>
              <a:rPr lang="zh-CN" altLang="en-US" dirty="0"/>
              <a:t>  </a:t>
            </a:r>
            <a:r>
              <a:rPr lang="en-US" altLang="zh-CN" dirty="0"/>
              <a:t>KPI</a:t>
            </a:r>
            <a:r>
              <a:rPr lang="zh-CN" altLang="zh-CN" dirty="0"/>
              <a:t>瓶颈分析 </a:t>
            </a:r>
            <a:endParaRPr lang="en-US" altLang="zh-CN" dirty="0"/>
          </a:p>
          <a:p>
            <a:pPr marL="0" indent="0">
              <a:buNone/>
            </a:pPr>
            <a:endParaRPr lang="en-US" altLang="zh-CN" dirty="0"/>
          </a:p>
        </p:txBody>
      </p:sp>
      <p:pic>
        <p:nvPicPr>
          <p:cNvPr id="4" name="图片 3" descr="..\18-0551(5.25)\1117.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50085" y="2215515"/>
            <a:ext cx="8700770" cy="3022600"/>
          </a:xfrm>
          <a:prstGeom prst="rect">
            <a:avLst/>
          </a:prstGeom>
          <a:noFill/>
          <a:ln>
            <a:noFill/>
          </a:ln>
        </p:spPr>
      </p:pic>
      <p:sp>
        <p:nvSpPr>
          <p:cNvPr id="3" name="矩形 2"/>
          <p:cNvSpPr/>
          <p:nvPr/>
        </p:nvSpPr>
        <p:spPr>
          <a:xfrm>
            <a:off x="4781121" y="5453388"/>
            <a:ext cx="2629758"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11.17  KPI</a:t>
            </a:r>
            <a:r>
              <a:rPr lang="zh-CN" altLang="zh-CN" kern="100" dirty="0">
                <a:latin typeface="Arial" panose="020B0604020202020204" pitchFamily="34" charset="0"/>
                <a:ea typeface="方正兰亭黑简体"/>
                <a:cs typeface="Arial" panose="020B0604020202020204" pitchFamily="34" charset="0"/>
              </a:rPr>
              <a:t>及影响因素</a:t>
            </a:r>
            <a:endParaRPr lang="zh-CN" altLang="zh-CN" kern="100" dirty="0">
              <a:latin typeface="Arial" panose="020B0604020202020204" pitchFamily="34" charset="0"/>
              <a:ea typeface="方正兰亭黑简体"/>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0" indent="0">
              <a:buNone/>
            </a:pPr>
            <a:r>
              <a:rPr lang="en-US" altLang="zh-CN" dirty="0"/>
              <a:t>2.</a:t>
            </a:r>
            <a:r>
              <a:rPr lang="zh-CN" altLang="en-US" dirty="0"/>
              <a:t>  </a:t>
            </a:r>
            <a:r>
              <a:rPr lang="en-US" altLang="zh-CN" dirty="0"/>
              <a:t>KPI</a:t>
            </a:r>
            <a:r>
              <a:rPr lang="zh-CN" altLang="zh-CN" dirty="0"/>
              <a:t>异常检测 </a:t>
            </a:r>
            <a:endParaRPr lang="en-US" altLang="zh-CN" dirty="0"/>
          </a:p>
          <a:p>
            <a:pPr marL="0" indent="0">
              <a:buNone/>
            </a:pPr>
            <a:endParaRPr lang="en-US" altLang="zh-CN" dirty="0"/>
          </a:p>
        </p:txBody>
      </p:sp>
      <p:pic>
        <p:nvPicPr>
          <p:cNvPr id="6" name="图片 5" descr="..\18-0551(5.25)\1118.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35685" y="2668270"/>
            <a:ext cx="9748520" cy="1811020"/>
          </a:xfrm>
          <a:prstGeom prst="rect">
            <a:avLst/>
          </a:prstGeom>
          <a:noFill/>
          <a:ln>
            <a:noFill/>
          </a:ln>
        </p:spPr>
      </p:pic>
      <p:sp>
        <p:nvSpPr>
          <p:cNvPr id="7" name="矩形 6"/>
          <p:cNvSpPr/>
          <p:nvPr/>
        </p:nvSpPr>
        <p:spPr>
          <a:xfrm>
            <a:off x="3473070" y="5162008"/>
            <a:ext cx="5245859"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11.18  KPI</a:t>
            </a:r>
            <a:r>
              <a:rPr lang="zh-CN" altLang="zh-CN" kern="100" dirty="0">
                <a:latin typeface="Arial" panose="020B0604020202020204" pitchFamily="34" charset="0"/>
                <a:ea typeface="方正兰亭黑简体"/>
                <a:cs typeface="Arial" panose="020B0604020202020204" pitchFamily="34" charset="0"/>
              </a:rPr>
              <a:t>异常示例：某搜索引擎</a:t>
            </a:r>
            <a:r>
              <a:rPr lang="zh-CN" altLang="zh-CN" kern="100" dirty="0">
                <a:latin typeface="Arial" panose="020B0604020202020204" pitchFamily="34" charset="0"/>
                <a:ea typeface="方正兰亭黑简体"/>
              </a:rPr>
              <a:t>PV</a:t>
            </a:r>
            <a:r>
              <a:rPr lang="zh-CN" altLang="zh-CN" kern="100" dirty="0">
                <a:latin typeface="Arial" panose="020B0604020202020204" pitchFamily="34" charset="0"/>
                <a:ea typeface="方正兰亭黑简体"/>
                <a:cs typeface="Arial" panose="020B0604020202020204" pitchFamily="34" charset="0"/>
              </a:rPr>
              <a:t>曲线的异常</a:t>
            </a:r>
            <a:endParaRPr lang="zh-CN" altLang="zh-CN" kern="100" dirty="0">
              <a:latin typeface="Arial" panose="020B0604020202020204" pitchFamily="34" charset="0"/>
              <a:ea typeface="方正兰亭黑简体"/>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0" indent="0">
              <a:buNone/>
            </a:pPr>
            <a:r>
              <a:rPr lang="en-US" altLang="zh-CN" dirty="0"/>
              <a:t>2.</a:t>
            </a:r>
            <a:r>
              <a:rPr lang="zh-CN" altLang="en-US" dirty="0"/>
              <a:t>  </a:t>
            </a:r>
            <a:r>
              <a:rPr lang="en-US" altLang="zh-CN" dirty="0"/>
              <a:t>KPI</a:t>
            </a:r>
            <a:r>
              <a:rPr lang="zh-CN" altLang="zh-CN" dirty="0"/>
              <a:t>异常检测 </a:t>
            </a:r>
            <a:endParaRPr lang="en-US" altLang="zh-CN" dirty="0"/>
          </a:p>
          <a:p>
            <a:pPr marL="0" indent="0">
              <a:buNone/>
            </a:pPr>
            <a:endParaRPr lang="en-US" altLang="zh-CN" dirty="0"/>
          </a:p>
        </p:txBody>
      </p:sp>
      <p:pic>
        <p:nvPicPr>
          <p:cNvPr id="8" name="图片 7" descr="..\18-0551(5.25)\1119.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69770" y="2086610"/>
            <a:ext cx="8243570" cy="3553460"/>
          </a:xfrm>
          <a:prstGeom prst="rect">
            <a:avLst/>
          </a:prstGeom>
          <a:noFill/>
          <a:ln>
            <a:noFill/>
          </a:ln>
        </p:spPr>
      </p:pic>
      <p:sp>
        <p:nvSpPr>
          <p:cNvPr id="3" name="矩形 2"/>
          <p:cNvSpPr/>
          <p:nvPr/>
        </p:nvSpPr>
        <p:spPr>
          <a:xfrm>
            <a:off x="4500766" y="5729432"/>
            <a:ext cx="3181191"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11.19  </a:t>
            </a:r>
            <a:r>
              <a:rPr lang="zh-CN" altLang="zh-CN" kern="100" dirty="0">
                <a:latin typeface="Arial" panose="020B0604020202020204" pitchFamily="34" charset="0"/>
                <a:ea typeface="方正兰亭黑简体"/>
                <a:cs typeface="Arial" panose="020B0604020202020204" pitchFamily="34" charset="0"/>
              </a:rPr>
              <a:t>突发事件的检测过程</a:t>
            </a:r>
            <a:endParaRPr lang="zh-CN" altLang="zh-CN" kern="100" dirty="0">
              <a:latin typeface="Arial" panose="020B0604020202020204" pitchFamily="34" charset="0"/>
              <a:ea typeface="方正兰亭黑简体"/>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514350" indent="-514350">
              <a:buAutoNum type="arabicPeriod" startAt="3"/>
            </a:pPr>
            <a:r>
              <a:rPr lang="zh-CN" altLang="zh-CN" dirty="0"/>
              <a:t>智能诊断 </a:t>
            </a:r>
            <a:endParaRPr lang="en-US" altLang="zh-CN" dirty="0"/>
          </a:p>
          <a:p>
            <a:pPr marL="0" indent="0">
              <a:buNone/>
            </a:pPr>
            <a:r>
              <a:rPr lang="zh-CN" altLang="zh-CN" dirty="0"/>
              <a:t>（</a:t>
            </a:r>
            <a:r>
              <a:rPr lang="en-US" altLang="zh-CN" dirty="0"/>
              <a:t>1</a:t>
            </a:r>
            <a:r>
              <a:rPr lang="zh-CN" altLang="zh-CN" dirty="0"/>
              <a:t>）异构数据关联分析</a:t>
            </a:r>
            <a:endParaRPr lang="zh-CN" altLang="zh-CN" dirty="0"/>
          </a:p>
          <a:p>
            <a:pPr marL="514350" indent="-514350">
              <a:buAutoNum type="arabicPeriod" startAt="3"/>
            </a:pPr>
            <a:endParaRPr lang="en-US" altLang="zh-CN" dirty="0"/>
          </a:p>
          <a:p>
            <a:pPr marL="0" indent="0">
              <a:buNone/>
            </a:pPr>
            <a:endParaRPr lang="en-US" altLang="zh-CN" dirty="0"/>
          </a:p>
        </p:txBody>
      </p:sp>
      <p:pic>
        <p:nvPicPr>
          <p:cNvPr id="6" name="图片 5" descr="..\18-0551(5.25)\1120.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68755" y="2614295"/>
            <a:ext cx="9498965" cy="2457450"/>
          </a:xfrm>
          <a:prstGeom prst="rect">
            <a:avLst/>
          </a:prstGeom>
          <a:noFill/>
          <a:ln>
            <a:noFill/>
          </a:ln>
        </p:spPr>
      </p:pic>
      <p:sp>
        <p:nvSpPr>
          <p:cNvPr id="7" name="矩形 6"/>
          <p:cNvSpPr/>
          <p:nvPr/>
        </p:nvSpPr>
        <p:spPr>
          <a:xfrm>
            <a:off x="4043481" y="5314871"/>
            <a:ext cx="4105035" cy="369332"/>
          </a:xfrm>
          <a:prstGeom prst="rect">
            <a:avLst/>
          </a:prstGeom>
        </p:spPr>
        <p:txBody>
          <a:bodyPr wrap="none">
            <a:spAutoFit/>
          </a:bodyPr>
          <a:lstStyle/>
          <a:p>
            <a:r>
              <a:rPr lang="zh-CN" altLang="zh-CN" kern="1000" dirty="0">
                <a:latin typeface="Times New Roman" panose="02020603050405020304" pitchFamily="18" charset="0"/>
                <a:ea typeface="方正宋一简体"/>
                <a:cs typeface="Times New Roman" panose="02020603050405020304" pitchFamily="18" charset="0"/>
              </a:rPr>
              <a:t>图</a:t>
            </a:r>
            <a:r>
              <a:rPr lang="en-US" altLang="zh-CN" kern="1000" dirty="0">
                <a:latin typeface="Times New Roman" panose="02020603050405020304" pitchFamily="18" charset="0"/>
                <a:ea typeface="方正宋一简体"/>
              </a:rPr>
              <a:t>11.20  </a:t>
            </a:r>
            <a:r>
              <a:rPr lang="zh-CN" altLang="zh-CN" kern="1000" dirty="0">
                <a:latin typeface="Times New Roman" panose="02020603050405020304" pitchFamily="18" charset="0"/>
                <a:ea typeface="方正宋一简体"/>
                <a:cs typeface="Times New Roman" panose="02020603050405020304" pitchFamily="18" charset="0"/>
              </a:rPr>
              <a:t>时间序列数据与事件序列数据</a:t>
            </a:r>
            <a:r>
              <a:rPr lang="zh-CN" altLang="zh-CN" dirty="0"/>
              <a:t> </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514350" indent="-514350">
              <a:buAutoNum type="arabicPeriod" startAt="3"/>
            </a:pPr>
            <a:r>
              <a:rPr lang="zh-CN" altLang="zh-CN" dirty="0"/>
              <a:t>智能诊断 </a:t>
            </a:r>
            <a:endParaRPr lang="en-US" altLang="zh-CN" dirty="0"/>
          </a:p>
          <a:p>
            <a:pPr marL="0" indent="0">
              <a:buNone/>
            </a:pPr>
            <a:r>
              <a:rPr lang="zh-CN" altLang="zh-CN" dirty="0"/>
              <a:t>（</a:t>
            </a:r>
            <a:r>
              <a:rPr lang="en-US" altLang="zh-CN" dirty="0"/>
              <a:t>2</a:t>
            </a:r>
            <a:r>
              <a:rPr lang="zh-CN" altLang="zh-CN" dirty="0"/>
              <a:t>）日志分析</a:t>
            </a:r>
            <a:endParaRPr lang="zh-CN" altLang="zh-CN" dirty="0"/>
          </a:p>
          <a:p>
            <a:pPr marL="0" indent="0">
              <a:buNone/>
            </a:pPr>
            <a:endParaRPr lang="zh-CN" altLang="zh-CN" dirty="0"/>
          </a:p>
          <a:p>
            <a:pPr marL="514350" indent="-514350">
              <a:buAutoNum type="arabicPeriod" startAt="3"/>
            </a:pPr>
            <a:endParaRPr lang="en-US" altLang="zh-CN" dirty="0"/>
          </a:p>
          <a:p>
            <a:pPr marL="0" indent="0">
              <a:buNone/>
            </a:pPr>
            <a:endParaRPr lang="en-US" altLang="zh-CN" dirty="0"/>
          </a:p>
        </p:txBody>
      </p:sp>
      <p:pic>
        <p:nvPicPr>
          <p:cNvPr id="4" name="图片 3" descr="..\18-0551(5.25)\1121.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57575" y="1600200"/>
            <a:ext cx="7275195" cy="452628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514350" indent="-514350">
              <a:buAutoNum type="arabicPeriod" startAt="3"/>
            </a:pPr>
            <a:r>
              <a:rPr lang="zh-CN" altLang="zh-CN" dirty="0"/>
              <a:t>智能诊断 </a:t>
            </a:r>
            <a:endParaRPr lang="en-US" altLang="zh-CN" dirty="0"/>
          </a:p>
          <a:p>
            <a:pPr marL="0" indent="0">
              <a:buNone/>
            </a:pPr>
            <a:r>
              <a:rPr lang="zh-CN" altLang="zh-CN" dirty="0"/>
              <a:t>（</a:t>
            </a:r>
            <a:r>
              <a:rPr lang="en-US" altLang="zh-CN" dirty="0"/>
              <a:t>3</a:t>
            </a:r>
            <a:r>
              <a:rPr lang="zh-CN" altLang="zh-CN" dirty="0"/>
              <a:t>）异常检测和自动诊断 </a:t>
            </a:r>
            <a:endParaRPr lang="zh-CN" altLang="zh-CN" dirty="0"/>
          </a:p>
          <a:p>
            <a:pPr marL="514350" indent="-514350">
              <a:buAutoNum type="arabicPeriod" startAt="3"/>
            </a:pPr>
            <a:endParaRPr lang="en-US" altLang="zh-CN" dirty="0"/>
          </a:p>
          <a:p>
            <a:pPr marL="0" indent="0">
              <a:buNone/>
            </a:pPr>
            <a:endParaRPr lang="en-US" altLang="zh-CN" dirty="0"/>
          </a:p>
        </p:txBody>
      </p:sp>
      <p:pic>
        <p:nvPicPr>
          <p:cNvPr id="4" name="图片 3" descr="..\18-0551(5.25)\1122.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683510" y="2552700"/>
            <a:ext cx="7833995" cy="415734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514350" indent="-514350">
              <a:buAutoNum type="arabicPeriod" startAt="3"/>
            </a:pPr>
            <a:r>
              <a:rPr lang="zh-CN" altLang="zh-CN" dirty="0"/>
              <a:t>智能诊断 </a:t>
            </a:r>
            <a:endParaRPr lang="en-US" altLang="zh-CN" dirty="0"/>
          </a:p>
          <a:p>
            <a:pPr marL="0" indent="0">
              <a:buNone/>
            </a:pPr>
            <a:r>
              <a:rPr lang="zh-CN" altLang="zh-CN" dirty="0"/>
              <a:t>（</a:t>
            </a:r>
            <a:r>
              <a:rPr lang="en-US" altLang="zh-CN" dirty="0"/>
              <a:t>3</a:t>
            </a:r>
            <a:r>
              <a:rPr lang="zh-CN" altLang="zh-CN" dirty="0"/>
              <a:t>）异常检测和自动诊断 </a:t>
            </a:r>
            <a:endParaRPr lang="zh-CN" altLang="zh-CN" dirty="0"/>
          </a:p>
          <a:p>
            <a:pPr marL="514350" indent="-514350">
              <a:buAutoNum type="arabicPeriod" startAt="3"/>
            </a:pPr>
            <a:endParaRPr lang="en-US" altLang="zh-CN" dirty="0"/>
          </a:p>
          <a:p>
            <a:pPr marL="0" indent="0">
              <a:buNone/>
            </a:pPr>
            <a:endParaRPr lang="en-US" altLang="zh-CN" dirty="0"/>
          </a:p>
        </p:txBody>
      </p:sp>
      <p:pic>
        <p:nvPicPr>
          <p:cNvPr id="6" name="图片 5" descr="..\18-0551(5.25)\1123.tif"/>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63764" y="2925764"/>
            <a:ext cx="6358912" cy="2874579"/>
          </a:xfrm>
          <a:prstGeom prst="rect">
            <a:avLst/>
          </a:prstGeom>
          <a:noFill/>
          <a:ln>
            <a:noFill/>
          </a:ln>
        </p:spPr>
      </p:pic>
      <p:sp>
        <p:nvSpPr>
          <p:cNvPr id="3" name="矩形 2"/>
          <p:cNvSpPr/>
          <p:nvPr/>
        </p:nvSpPr>
        <p:spPr>
          <a:xfrm>
            <a:off x="4736237" y="5866844"/>
            <a:ext cx="2719526" cy="281487"/>
          </a:xfrm>
          <a:prstGeom prst="rect">
            <a:avLst/>
          </a:prstGeom>
        </p:spPr>
        <p:txBody>
          <a:bodyPr wrap="none">
            <a:spAutoFit/>
          </a:bodyPr>
          <a:lstStyle/>
          <a:p>
            <a:pPr algn="ctr">
              <a:lnSpc>
                <a:spcPts val="1400"/>
              </a:lnSpc>
              <a:spcAft>
                <a:spcPts val="780"/>
              </a:spcAft>
            </a:pPr>
            <a:r>
              <a:rPr lang="zh-CN" altLang="zh-CN" kern="100" dirty="0">
                <a:latin typeface="Arial" panose="020B0604020202020204" pitchFamily="34" charset="0"/>
                <a:ea typeface="方正兰亭黑简体"/>
                <a:cs typeface="Arial" panose="020B0604020202020204" pitchFamily="34" charset="0"/>
              </a:rPr>
              <a:t>图</a:t>
            </a:r>
            <a:r>
              <a:rPr lang="zh-CN" altLang="zh-CN" kern="100" dirty="0">
                <a:latin typeface="Arial" panose="020B0604020202020204" pitchFamily="34" charset="0"/>
                <a:ea typeface="方正兰亭黑简体"/>
              </a:rPr>
              <a:t>11.23  </a:t>
            </a:r>
            <a:r>
              <a:rPr lang="zh-CN" altLang="zh-CN" kern="100" dirty="0">
                <a:latin typeface="Arial" panose="020B0604020202020204" pitchFamily="34" charset="0"/>
                <a:ea typeface="方正兰亭黑简体"/>
                <a:cs typeface="Arial" panose="020B0604020202020204" pitchFamily="34" charset="0"/>
              </a:rPr>
              <a:t>指标间的关系图</a:t>
            </a:r>
            <a:endParaRPr lang="zh-CN" altLang="zh-CN" kern="100" dirty="0">
              <a:latin typeface="Arial" panose="020B0604020202020204" pitchFamily="34" charset="0"/>
              <a:ea typeface="方正兰亭黑简体"/>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11.1.1</a:t>
            </a:r>
            <a:r>
              <a:rPr lang="zh-CN" altLang="en-US" dirty="0"/>
              <a:t>  </a:t>
            </a:r>
            <a:r>
              <a:rPr lang="zh-CN" altLang="zh-CN" dirty="0"/>
              <a:t>云监控概述</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云平台将众多的物理资源及虚拟资源进行整合并通过</a:t>
            </a:r>
            <a:r>
              <a:rPr lang="zh-CN" altLang="zh-CN" dirty="0">
                <a:solidFill>
                  <a:srgbClr val="C00000"/>
                </a:solidFill>
              </a:rPr>
              <a:t>虚拟化技术</a:t>
            </a:r>
            <a:r>
              <a:rPr lang="zh-CN" altLang="zh-CN" dirty="0"/>
              <a:t>实现服务量的动态伸缩将服务按需提供给用户。</a:t>
            </a:r>
            <a:endParaRPr lang="en-US" altLang="zh-CN" dirty="0"/>
          </a:p>
          <a:p>
            <a:r>
              <a:rPr lang="zh-CN" altLang="zh-CN" dirty="0">
                <a:solidFill>
                  <a:srgbClr val="C00000"/>
                </a:solidFill>
              </a:rPr>
              <a:t>监控</a:t>
            </a:r>
            <a:r>
              <a:rPr lang="zh-CN" altLang="zh-CN" dirty="0"/>
              <a:t>作为云平台中云服务稳定性支持方面一个重要的角色，它能为云平台中的资源调度、故障检测及分析预测等提供强有力的支持，对云平台中云服务质量的提高有着非常重要的作用。</a:t>
            </a:r>
            <a:endParaRPr lang="en-US" altLang="zh-CN" dirty="0"/>
          </a:p>
          <a:p>
            <a:r>
              <a:rPr lang="zh-CN" altLang="zh-CN" dirty="0"/>
              <a:t>典型的云计算场景由基础设施提供商（</a:t>
            </a:r>
            <a:r>
              <a:rPr lang="en-US" altLang="zh-CN" dirty="0" err="1"/>
              <a:t>InP</a:t>
            </a:r>
            <a:r>
              <a:rPr lang="zh-CN" altLang="zh-CN" dirty="0"/>
              <a:t>）、服务提供商（</a:t>
            </a:r>
            <a:r>
              <a:rPr lang="en-US" altLang="zh-CN" dirty="0"/>
              <a:t>SP</a:t>
            </a:r>
            <a:r>
              <a:rPr lang="zh-CN" altLang="zh-CN" dirty="0"/>
              <a:t>）和客户组成，</a:t>
            </a:r>
            <a:r>
              <a:rPr lang="en-US" altLang="zh-CN" dirty="0" err="1"/>
              <a:t>InP</a:t>
            </a:r>
            <a:r>
              <a:rPr lang="zh-CN" altLang="zh-CN" dirty="0"/>
              <a:t>负责提供可由</a:t>
            </a:r>
            <a:r>
              <a:rPr lang="en-US" altLang="zh-CN" dirty="0"/>
              <a:t>SP</a:t>
            </a:r>
            <a:r>
              <a:rPr lang="zh-CN" altLang="zh-CN" dirty="0"/>
              <a:t>租用的虚拟资源（例如，计算、存储、网络等资源），</a:t>
            </a:r>
            <a:r>
              <a:rPr lang="en-US" altLang="zh-CN" dirty="0"/>
              <a:t>SP</a:t>
            </a:r>
            <a:r>
              <a:rPr lang="zh-CN" altLang="zh-CN" dirty="0"/>
              <a:t>则将客户的需求考虑在内，并为客户提供相应的服务应用来满足这些需求。</a:t>
            </a:r>
            <a:endParaRPr lang="zh-CN" altLang="en-US" sz="2665"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0" indent="0">
              <a:buNone/>
            </a:pPr>
            <a:r>
              <a:rPr lang="en-US" altLang="zh-CN" dirty="0"/>
              <a:t>4.</a:t>
            </a:r>
            <a:r>
              <a:rPr lang="zh-CN" altLang="en-US" dirty="0"/>
              <a:t>  自动修复</a:t>
            </a:r>
            <a:endParaRPr lang="en-US" altLang="zh-CN" dirty="0"/>
          </a:p>
          <a:p>
            <a:r>
              <a:rPr lang="zh-CN" altLang="zh-CN" dirty="0"/>
              <a:t>衡量在线系统可靠性以及保证用户满意度的重要指标之一是</a:t>
            </a:r>
            <a:r>
              <a:rPr lang="zh-CN" altLang="zh-CN" dirty="0">
                <a:solidFill>
                  <a:srgbClr val="C00000"/>
                </a:solidFill>
              </a:rPr>
              <a:t>平均修复时间（</a:t>
            </a:r>
            <a:r>
              <a:rPr lang="en-US" altLang="zh-CN" dirty="0">
                <a:solidFill>
                  <a:srgbClr val="C00000"/>
                </a:solidFill>
              </a:rPr>
              <a:t>Mean Time to Restore, MTTR</a:t>
            </a:r>
            <a:r>
              <a:rPr lang="zh-CN" altLang="zh-CN" dirty="0">
                <a:solidFill>
                  <a:srgbClr val="C00000"/>
                </a:solidFill>
              </a:rPr>
              <a:t>）</a:t>
            </a:r>
            <a:r>
              <a:rPr lang="zh-CN" altLang="zh-CN" dirty="0"/>
              <a:t>。如果想要减少</a:t>
            </a:r>
            <a:r>
              <a:rPr lang="en-US" altLang="zh-CN" dirty="0"/>
              <a:t>MTTR</a:t>
            </a:r>
            <a:r>
              <a:rPr lang="zh-CN" altLang="zh-CN" dirty="0"/>
              <a:t>，通常做法是通过人工修复使得服务重新启动，再去挖掘并修复潜在的根本问题，因为后者比前者需要更多的时间。</a:t>
            </a:r>
            <a:endParaRPr lang="en-US" altLang="zh-CN" dirty="0"/>
          </a:p>
          <a:p>
            <a:r>
              <a:rPr lang="zh-CN" altLang="zh-CN" dirty="0"/>
              <a:t>人工修复的缺点也显而易见，其一是浪费时间，研究表明人工时间大约占用到</a:t>
            </a:r>
            <a:r>
              <a:rPr lang="en-US" altLang="zh-CN" dirty="0"/>
              <a:t>90% MTTR</a:t>
            </a:r>
            <a:r>
              <a:rPr lang="zh-CN" altLang="zh-CN" dirty="0"/>
              <a:t>，其二是确定一个合适的修复方法需要很强的领域知识，并且很容易出错。</a:t>
            </a:r>
            <a:endParaRPr lang="zh-CN" altLang="zh-CN" dirty="0"/>
          </a:p>
          <a:p>
            <a:pPr marL="514350" indent="-514350">
              <a:buAutoNum type="arabicPeriod" startAt="3"/>
            </a:pPr>
            <a:endParaRPr lang="en-US" altLang="zh-CN" dirty="0"/>
          </a:p>
          <a:p>
            <a:pPr marL="0" indent="0">
              <a:buNone/>
            </a:pPr>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11.3.3</a:t>
            </a:r>
            <a:r>
              <a:rPr lang="zh-CN" altLang="en-US" dirty="0"/>
              <a:t>  </a:t>
            </a:r>
            <a:r>
              <a:rPr lang="en-US" altLang="zh-CN" dirty="0" err="1"/>
              <a:t>AIOps</a:t>
            </a:r>
            <a:r>
              <a:rPr lang="zh-CN" altLang="zh-CN" dirty="0"/>
              <a:t>的关键场景与技术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pPr marL="0" indent="0">
              <a:buNone/>
            </a:pPr>
            <a:r>
              <a:rPr lang="en-US" altLang="zh-CN" dirty="0"/>
              <a:t>4.</a:t>
            </a:r>
            <a:r>
              <a:rPr lang="zh-CN" altLang="en-US" dirty="0"/>
              <a:t>  自动修复</a:t>
            </a:r>
            <a:endParaRPr lang="en-US" altLang="zh-CN" dirty="0"/>
          </a:p>
          <a:p>
            <a:r>
              <a:rPr lang="zh-CN" altLang="zh-CN" dirty="0"/>
              <a:t>自动产生修复建议的方法可以解决人工修复的问题。其主要思想是当一个新问题出现的时候，利用过去的诊断经验来为新问题提供合适的解决方案。</a:t>
            </a:r>
            <a:endParaRPr lang="en-US" altLang="zh-CN" dirty="0"/>
          </a:p>
          <a:p>
            <a:pPr marL="0" indent="0">
              <a:buNone/>
            </a:pPr>
            <a:endParaRPr lang="en-US" altLang="zh-CN" dirty="0"/>
          </a:p>
        </p:txBody>
      </p:sp>
      <p:pic>
        <p:nvPicPr>
          <p:cNvPr id="4" name="图片 3" descr="..\18-0551(5.25)\1124.tif"/>
          <p:cNvPicPr/>
          <p:nvPr/>
        </p:nvPicPr>
        <p:blipFill>
          <a:blip r:embed="rId1">
            <a:extLst>
              <a:ext uri="{28A0092B-C50C-407E-A947-70E740481C1C}">
                <a14:useLocalDpi xmlns:a14="http://schemas.microsoft.com/office/drawing/2010/main" val="0"/>
              </a:ext>
            </a:extLst>
          </a:blip>
          <a:srcRect/>
          <a:stretch>
            <a:fillRect/>
          </a:stretch>
        </p:blipFill>
        <p:spPr bwMode="auto">
          <a:xfrm>
            <a:off x="3432810" y="3498215"/>
            <a:ext cx="6257290" cy="3111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11.3.4</a:t>
            </a:r>
            <a:r>
              <a:rPr lang="zh-CN" altLang="en-US" dirty="0"/>
              <a:t>  </a:t>
            </a:r>
            <a:r>
              <a:rPr lang="zh-CN" altLang="zh-CN" dirty="0"/>
              <a:t>智能运维的展望 </a:t>
            </a:r>
            <a:endParaRPr lang="zh-CN" altLang="en-US" dirty="0"/>
          </a:p>
        </p:txBody>
      </p:sp>
      <p:sp>
        <p:nvSpPr>
          <p:cNvPr id="5" name="内容占位符 2"/>
          <p:cNvSpPr>
            <a:spLocks noGrp="1"/>
          </p:cNvSpPr>
          <p:nvPr>
            <p:ph idx="1"/>
          </p:nvPr>
        </p:nvSpPr>
        <p:spPr>
          <a:xfrm>
            <a:off x="609600" y="1600201"/>
            <a:ext cx="10972800" cy="4525963"/>
          </a:xfrm>
        </p:spPr>
        <p:txBody>
          <a:bodyPr>
            <a:normAutofit/>
          </a:bodyPr>
          <a:lstStyle/>
          <a:p>
            <a:r>
              <a:rPr lang="zh-CN" altLang="zh-CN" dirty="0"/>
              <a:t>智能运维中常用的算法包括关联关系挖掘、隐式马尔科夫、蒙特卡洛树搜索、逻辑回归、聚类、随机森林、支持向量机、决策树、迁移学习、卷积神经网络等。在处理运维工作和人机界面时，自然语言处理和对话机器人也被广泛应用。智能运维系统在演进的过程中，不断采用越来越先进的机器学习算法。基于互联网的视频流媒体已经逐渐渗透到人们的日常生活中。 </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p:nvPr/>
        </p:nvSpPr>
        <p:spPr>
          <a:xfrm>
            <a:off x="5135893" y="3140967"/>
            <a:ext cx="6845900" cy="2688300"/>
          </a:xfrm>
          <a:prstGeom prst="rect">
            <a:avLst/>
          </a:prstGeom>
        </p:spPr>
        <p:txBody>
          <a:bodyPr vert="horz" lIns="121920" tIns="60960" rIns="121920" bIns="60960" rtlCol="0">
            <a:normAutofit/>
          </a:bodyPr>
          <a:lstStyle/>
          <a:p>
            <a:pPr marL="457200" indent="-457200">
              <a:lnSpc>
                <a:spcPct val="120000"/>
              </a:lnSpc>
              <a:buFont typeface="Arial" panose="020B0604020202020204" pitchFamily="34" charset="0"/>
              <a:buChar char="•"/>
            </a:pPr>
            <a:r>
              <a:rPr lang="zh-CN" altLang="zh-CN" sz="2800" dirty="0"/>
              <a:t>云服务环境的监控 </a:t>
            </a:r>
            <a:r>
              <a:rPr lang="zh-CN" altLang="en-US" sz="2800" dirty="0"/>
              <a:t>	</a:t>
            </a:r>
            <a:endParaRPr lang="en-US" altLang="zh-CN" sz="2800" dirty="0"/>
          </a:p>
          <a:p>
            <a:pPr marL="457200" indent="-457200">
              <a:lnSpc>
                <a:spcPct val="120000"/>
              </a:lnSpc>
              <a:buFont typeface="Arial" panose="020B0604020202020204" pitchFamily="34" charset="0"/>
              <a:buChar char="•"/>
            </a:pPr>
            <a:r>
              <a:rPr lang="zh-CN" altLang="zh-CN" sz="2800" dirty="0"/>
              <a:t>云监控解决方案 </a:t>
            </a:r>
            <a:endParaRPr lang="en-US" altLang="zh-CN" sz="2800" dirty="0"/>
          </a:p>
          <a:p>
            <a:pPr marL="457200" indent="-457200">
              <a:lnSpc>
                <a:spcPct val="120000"/>
              </a:lnSpc>
              <a:buFont typeface="Arial" panose="020B0604020202020204" pitchFamily="34" charset="0"/>
              <a:buChar char="•"/>
            </a:pPr>
            <a:r>
              <a:rPr lang="zh-CN" altLang="zh-CN" sz="2800" dirty="0"/>
              <a:t>智能运维</a:t>
            </a:r>
            <a:endParaRPr lang="en-US" altLang="zh-CN" sz="2800" dirty="0"/>
          </a:p>
          <a:p>
            <a:pPr marL="457200" indent="-457200">
              <a:lnSpc>
                <a:spcPct val="120000"/>
              </a:lnSpc>
              <a:buFont typeface="Arial" panose="020B0604020202020204" pitchFamily="34" charset="0"/>
              <a:buChar char="•"/>
            </a:pPr>
            <a:r>
              <a:rPr lang="zh-CN" altLang="zh-CN" sz="2800" dirty="0"/>
              <a:t>实例：智能运维在大视频运维中的应用 </a:t>
            </a:r>
            <a:endParaRPr lang="en-US" altLang="zh-CN" sz="2800" dirty="0"/>
          </a:p>
        </p:txBody>
      </p:sp>
      <p:pic>
        <p:nvPicPr>
          <p:cNvPr id="5" name="Picture 2"/>
          <p:cNvPicPr>
            <a:picLocks noChangeAspect="1" noChangeArrowheads="1"/>
          </p:cNvPicPr>
          <p:nvPr/>
        </p:nvPicPr>
        <p:blipFill>
          <a:blip r:embed="rId1" cstate="print"/>
          <a:srcRect/>
          <a:stretch>
            <a:fillRect/>
          </a:stretch>
        </p:blipFill>
        <p:spPr bwMode="auto">
          <a:xfrm>
            <a:off x="319927" y="2546197"/>
            <a:ext cx="4704523" cy="3136348"/>
          </a:xfrm>
          <a:prstGeom prst="rect">
            <a:avLst/>
          </a:prstGeom>
          <a:noFill/>
          <a:ln w="9525">
            <a:noFill/>
            <a:miter lim="800000"/>
            <a:headEnd/>
            <a:tailEnd/>
          </a:ln>
        </p:spPr>
      </p:pic>
      <p:sp>
        <p:nvSpPr>
          <p:cNvPr id="6" name="标题 1"/>
          <p:cNvSpPr txBox="1"/>
          <p:nvPr/>
        </p:nvSpPr>
        <p:spPr>
          <a:xfrm>
            <a:off x="914400" y="932724"/>
            <a:ext cx="10363200" cy="1470025"/>
          </a:xfrm>
          <a:prstGeom prst="rect">
            <a:avLst/>
          </a:prstGeom>
        </p:spPr>
        <p:txBody>
          <a:bodyPr vert="horz" lIns="121920" tIns="60960" rIns="121920" bIns="60960" rtlCol="0" anchor="ctr">
            <a:normAutofit/>
          </a:bodyPr>
          <a:lstStyle/>
          <a:p>
            <a:pPr algn="ctr" defTabSz="1219200">
              <a:spcBef>
                <a:spcPct val="0"/>
              </a:spcBef>
              <a:defRPr/>
            </a:pPr>
            <a:r>
              <a:rPr lang="zh-CN" altLang="en-US" sz="5865" dirty="0">
                <a:latin typeface="黑体" panose="02010609060101010101" pitchFamily="49" charset="-122"/>
                <a:ea typeface="黑体" panose="02010609060101010101" pitchFamily="49" charset="-122"/>
                <a:cs typeface="+mj-cs"/>
              </a:rPr>
              <a:t>小结</a:t>
            </a:r>
            <a:endParaRPr lang="zh-CN" altLang="en-US" sz="5865" dirty="0">
              <a:latin typeface="黑体" panose="02010609060101010101" pitchFamily="49" charset="-122"/>
              <a:ea typeface="黑体" panose="02010609060101010101" pitchFamily="49" charset="-122"/>
              <a:cs typeface="+mj-cs"/>
            </a:endParaRPr>
          </a:p>
        </p:txBody>
      </p:sp>
      <p:sp>
        <p:nvSpPr>
          <p:cNvPr id="2" name="动作按钮: 后退或前一项 1">
            <a:hlinkClick r:id="rId2" action="ppaction://hlinksldjump" highlightClick="1"/>
          </p:cNvPr>
          <p:cNvSpPr/>
          <p:nvPr/>
        </p:nvSpPr>
        <p:spPr>
          <a:xfrm>
            <a:off x="11150918" y="6246495"/>
            <a:ext cx="720725" cy="360363"/>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3393137" y="2516274"/>
            <a:ext cx="7371239" cy="1824203"/>
          </a:xfrm>
        </p:spPr>
        <p:txBody>
          <a:bodyPr>
            <a:noAutofit/>
          </a:bodyPr>
          <a:lstStyle/>
          <a:p>
            <a:r>
              <a:rPr lang="en-US" altLang="zh-CN" sz="8000" b="1" i="1" dirty="0">
                <a:latin typeface="+mn-lt"/>
                <a:ea typeface="宋体" panose="02010600030101010101" pitchFamily="2" charset="-122"/>
              </a:rPr>
              <a:t>Thanks!</a:t>
            </a:r>
            <a:endParaRPr lang="zh-CN" altLang="en-US" sz="8000" b="1" i="1" dirty="0">
              <a:latin typeface="+mn-lt"/>
              <a:ea typeface="宋体" panose="02010600030101010101" pitchFamily="2" charset="-122"/>
            </a:endParaRPr>
          </a:p>
        </p:txBody>
      </p:sp>
    </p:spTree>
  </p:cSld>
  <p:clrMapOvr>
    <a:masterClrMapping/>
  </p:clrMapOvr>
  <p:transition spd="slow" advTm="11091">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11.1.1</a:t>
            </a:r>
            <a:r>
              <a:rPr lang="zh-CN" altLang="en-US" dirty="0"/>
              <a:t>  </a:t>
            </a:r>
            <a:r>
              <a:rPr lang="zh-CN" altLang="zh-CN" dirty="0"/>
              <a:t>云监控特性</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a:buFont typeface="Wingdings" panose="05000000000000000000" pitchFamily="2" charset="2"/>
              <a:buChar char="Ø"/>
            </a:pPr>
            <a:r>
              <a:rPr lang="zh-CN" altLang="zh-CN" dirty="0">
                <a:solidFill>
                  <a:srgbClr val="C00000"/>
                </a:solidFill>
              </a:rPr>
              <a:t>可扩展性（</a:t>
            </a:r>
            <a:r>
              <a:rPr lang="en-US" altLang="zh-CN" dirty="0">
                <a:solidFill>
                  <a:srgbClr val="C00000"/>
                </a:solidFill>
              </a:rPr>
              <a:t>Scalability</a:t>
            </a:r>
            <a:r>
              <a:rPr lang="zh-CN" altLang="zh-CN" dirty="0">
                <a:solidFill>
                  <a:srgbClr val="C00000"/>
                </a:solidFill>
              </a:rPr>
              <a:t>）</a:t>
            </a:r>
            <a:r>
              <a:rPr lang="zh-CN" altLang="zh-CN" dirty="0"/>
              <a:t>：可扩展性是指可通过增加计算资源来提高系统性能的能力。</a:t>
            </a:r>
            <a:endParaRPr lang="en-US" altLang="zh-CN" dirty="0"/>
          </a:p>
          <a:p>
            <a:pPr>
              <a:buFont typeface="Wingdings" panose="05000000000000000000" pitchFamily="2" charset="2"/>
              <a:buChar char="Ø"/>
            </a:pPr>
            <a:r>
              <a:rPr lang="zh-CN" altLang="zh-CN" dirty="0">
                <a:solidFill>
                  <a:srgbClr val="C00000"/>
                </a:solidFill>
              </a:rPr>
              <a:t>弹性（</a:t>
            </a:r>
            <a:r>
              <a:rPr lang="en-US" altLang="zh-CN" dirty="0">
                <a:solidFill>
                  <a:srgbClr val="C00000"/>
                </a:solidFill>
              </a:rPr>
              <a:t>Elasticity</a:t>
            </a:r>
            <a:r>
              <a:rPr lang="zh-CN" altLang="zh-CN" dirty="0">
                <a:solidFill>
                  <a:srgbClr val="C00000"/>
                </a:solidFill>
              </a:rPr>
              <a:t>）</a:t>
            </a:r>
            <a:r>
              <a:rPr lang="zh-CN" altLang="zh-CN" dirty="0"/>
              <a:t>：弹性是根据特定应用程序或系统的目标，按需增加或减少计算资源的能力。</a:t>
            </a:r>
            <a:endParaRPr lang="en-US" altLang="zh-CN" dirty="0"/>
          </a:p>
          <a:p>
            <a:pPr>
              <a:buFont typeface="Wingdings" panose="05000000000000000000" pitchFamily="2" charset="2"/>
              <a:buChar char="Ø"/>
            </a:pPr>
            <a:r>
              <a:rPr lang="zh-CN" altLang="zh-CN" dirty="0">
                <a:solidFill>
                  <a:srgbClr val="C00000"/>
                </a:solidFill>
              </a:rPr>
              <a:t>可迁移性（</a:t>
            </a:r>
            <a:r>
              <a:rPr lang="en-US" altLang="zh-CN" dirty="0">
                <a:solidFill>
                  <a:srgbClr val="C00000"/>
                </a:solidFill>
              </a:rPr>
              <a:t>Migration</a:t>
            </a:r>
            <a:r>
              <a:rPr lang="zh-CN" altLang="zh-CN" dirty="0">
                <a:solidFill>
                  <a:srgbClr val="C00000"/>
                </a:solidFill>
              </a:rPr>
              <a:t>）</a:t>
            </a:r>
            <a:r>
              <a:rPr lang="zh-CN" altLang="zh-CN" dirty="0"/>
              <a:t>：可迁移性体现了系统可根据特定应用程序或系统的目标来改变计算资源位置的能力。</a:t>
            </a:r>
            <a:endParaRPr lang="zh-CN" altLang="en-US" sz="266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11.1.2</a:t>
            </a:r>
            <a:r>
              <a:rPr lang="zh-CN" altLang="en-US" dirty="0"/>
              <a:t>  </a:t>
            </a:r>
            <a:r>
              <a:rPr lang="zh-CN" altLang="zh-CN" dirty="0"/>
              <a:t>云监控</a:t>
            </a:r>
            <a:r>
              <a:rPr lang="zh-CN" altLang="en-US" dirty="0"/>
              <a:t>特性</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除此之外，云监控系统还必须能够适应云计算环境的动态性和复杂性。基于以上特性的要求，云监控系统具备功能的总结如下：</a:t>
            </a:r>
            <a:endParaRPr lang="zh-CN" altLang="zh-CN" dirty="0"/>
          </a:p>
          <a:p>
            <a:pPr>
              <a:buFont typeface="Wingdings" panose="05000000000000000000" pitchFamily="2" charset="2"/>
              <a:buChar char="Ø"/>
            </a:pPr>
            <a:r>
              <a:rPr lang="zh-CN" altLang="zh-CN" dirty="0">
                <a:solidFill>
                  <a:srgbClr val="C00000"/>
                </a:solidFill>
              </a:rPr>
              <a:t>准确性</a:t>
            </a:r>
            <a:r>
              <a:rPr lang="zh-CN" altLang="zh-CN" dirty="0"/>
              <a:t>：准确性是指监测系统测量能力的准确程度。</a:t>
            </a:r>
            <a:endParaRPr lang="zh-CN" altLang="zh-CN" dirty="0"/>
          </a:p>
          <a:p>
            <a:pPr>
              <a:buFont typeface="Wingdings" panose="05000000000000000000" pitchFamily="2" charset="2"/>
              <a:buChar char="Ø"/>
            </a:pPr>
            <a:r>
              <a:rPr lang="zh-CN" altLang="zh-CN" dirty="0">
                <a:solidFill>
                  <a:srgbClr val="C00000"/>
                </a:solidFill>
              </a:rPr>
              <a:t>自治性</a:t>
            </a:r>
            <a:r>
              <a:rPr lang="zh-CN" altLang="zh-CN" dirty="0"/>
              <a:t>：在云计算环境中，动态是一个关键因素，因为各种变化是非常激烈和频繁的。自治性是监控系统自行管理其配置以保持自身在动态环境中工作的能力。</a:t>
            </a:r>
            <a:endParaRPr lang="en-US" altLang="zh-CN" dirty="0"/>
          </a:p>
          <a:p>
            <a:pPr>
              <a:buFont typeface="Wingdings" panose="05000000000000000000" pitchFamily="2" charset="2"/>
              <a:buChar char="Ø"/>
            </a:pPr>
            <a:r>
              <a:rPr lang="zh-CN" altLang="zh-CN" dirty="0">
                <a:solidFill>
                  <a:srgbClr val="C00000"/>
                </a:solidFill>
              </a:rPr>
              <a:t>全面性</a:t>
            </a:r>
            <a:r>
              <a:rPr lang="zh-CN" altLang="zh-CN" dirty="0"/>
              <a:t>：监控系统需要具备支持多种资源的监控和数据收集的能力。因此，监控系统必须能够从不同类型的资源、多种类型的监控数据以及大量的用户中获取更新状态。</a:t>
            </a:r>
            <a:endParaRPr lang="zh-CN" altLang="zh-CN" dirty="0"/>
          </a:p>
          <a:p>
            <a:endParaRPr lang="zh-CN" altLang="en-US" sz="266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11.1.3</a:t>
            </a:r>
            <a:r>
              <a:rPr lang="zh-CN" altLang="en-US" dirty="0"/>
              <a:t>  </a:t>
            </a:r>
            <a:r>
              <a:rPr lang="zh-CN" altLang="zh-CN" dirty="0"/>
              <a:t>云监控需求</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r>
              <a:rPr lang="zh-CN" altLang="zh-CN" dirty="0"/>
              <a:t>对云平台的监控一般有如下的要求：</a:t>
            </a:r>
            <a:endParaRPr lang="zh-CN" altLang="zh-CN" dirty="0"/>
          </a:p>
          <a:p>
            <a:pPr>
              <a:buFont typeface="Wingdings" panose="05000000000000000000" pitchFamily="2" charset="2"/>
              <a:buChar char="Ø"/>
            </a:pPr>
            <a:r>
              <a:rPr lang="zh-CN" altLang="zh-CN" dirty="0"/>
              <a:t>能从负载、</a:t>
            </a:r>
            <a:r>
              <a:rPr lang="en-US" altLang="zh-CN" dirty="0"/>
              <a:t>CPU</a:t>
            </a:r>
            <a:r>
              <a:rPr lang="zh-CN" altLang="zh-CN" dirty="0"/>
              <a:t>、内存、存储和网络等几个方面对物理节点进行监控； </a:t>
            </a:r>
            <a:endParaRPr lang="zh-CN" altLang="zh-CN" dirty="0"/>
          </a:p>
          <a:p>
            <a:pPr>
              <a:buFont typeface="Wingdings" panose="05000000000000000000" pitchFamily="2" charset="2"/>
              <a:buChar char="Ø"/>
            </a:pPr>
            <a:r>
              <a:rPr lang="zh-CN" altLang="zh-CN" dirty="0"/>
              <a:t>可对云平台中所有物理节点</a:t>
            </a:r>
            <a:r>
              <a:rPr lang="zh-CN" altLang="zh-CN" dirty="0">
                <a:solidFill>
                  <a:srgbClr val="FF0000"/>
                </a:solidFill>
              </a:rPr>
              <a:t>按集群分组</a:t>
            </a:r>
            <a:r>
              <a:rPr lang="zh-CN" altLang="zh-CN" dirty="0"/>
              <a:t>并进行监控； </a:t>
            </a:r>
            <a:endParaRPr lang="zh-CN" altLang="zh-CN" dirty="0"/>
          </a:p>
          <a:p>
            <a:pPr>
              <a:buFont typeface="Wingdings" panose="05000000000000000000" pitchFamily="2" charset="2"/>
              <a:buChar char="Ø"/>
            </a:pPr>
            <a:r>
              <a:rPr lang="zh-CN" altLang="zh-CN" dirty="0"/>
              <a:t>可对监控得到的数据进行完整地</a:t>
            </a:r>
            <a:r>
              <a:rPr lang="zh-CN" altLang="zh-CN" dirty="0">
                <a:solidFill>
                  <a:srgbClr val="FF0000"/>
                </a:solidFill>
              </a:rPr>
              <a:t>持久保存</a:t>
            </a:r>
            <a:r>
              <a:rPr lang="zh-CN" altLang="zh-CN" dirty="0"/>
              <a:t>，以便系统管理员查询及分析，为针对一些常见问题提出解决方案提供历史数据支持； </a:t>
            </a:r>
            <a:endParaRPr lang="zh-CN" altLang="zh-CN" dirty="0"/>
          </a:p>
          <a:p>
            <a:pPr>
              <a:buFont typeface="Wingdings" panose="05000000000000000000" pitchFamily="2" charset="2"/>
              <a:buChar char="Ø"/>
            </a:pPr>
            <a:r>
              <a:rPr lang="zh-CN" altLang="zh-CN" dirty="0"/>
              <a:t>监控系统在发现云平台出现故障时，能及时判断故障的等级并在管理</a:t>
            </a:r>
            <a:r>
              <a:rPr lang="zh-CN" altLang="zh-CN" dirty="0">
                <a:solidFill>
                  <a:srgbClr val="FF0000"/>
                </a:solidFill>
              </a:rPr>
              <a:t>界面提示管理员或发出告警信息</a:t>
            </a:r>
            <a:r>
              <a:rPr lang="zh-CN" altLang="zh-CN" dirty="0"/>
              <a:t>通知管理员；</a:t>
            </a:r>
            <a:endParaRPr lang="zh-CN"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en-US" altLang="zh-CN" dirty="0"/>
              <a:t>11.1.3</a:t>
            </a:r>
            <a:r>
              <a:rPr lang="zh-CN" altLang="en-US" dirty="0"/>
              <a:t>  </a:t>
            </a:r>
            <a:r>
              <a:rPr lang="zh-CN" altLang="zh-CN" dirty="0"/>
              <a:t>云监控</a:t>
            </a:r>
            <a:r>
              <a:rPr lang="zh-CN" altLang="en-US" dirty="0"/>
              <a:t>需求</a:t>
            </a:r>
            <a:r>
              <a:rPr lang="zh-CN" altLang="zh-CN" dirty="0">
                <a:effectLst/>
              </a:rPr>
              <a:t> </a:t>
            </a:r>
            <a:endParaRPr lang="zh-CN" altLang="en-US" dirty="0"/>
          </a:p>
        </p:txBody>
      </p:sp>
      <p:sp>
        <p:nvSpPr>
          <p:cNvPr id="3" name="内容占位符 2"/>
          <p:cNvSpPr>
            <a:spLocks noGrp="1"/>
          </p:cNvSpPr>
          <p:nvPr>
            <p:ph idx="1"/>
          </p:nvPr>
        </p:nvSpPr>
        <p:spPr>
          <a:xfrm>
            <a:off x="609600" y="1600201"/>
            <a:ext cx="10972800" cy="4709119"/>
          </a:xfrm>
        </p:spPr>
        <p:txBody>
          <a:bodyPr>
            <a:normAutofit/>
          </a:bodyPr>
          <a:lstStyle/>
          <a:p>
            <a:pPr>
              <a:buFont typeface="Wingdings" panose="05000000000000000000" pitchFamily="2" charset="2"/>
              <a:buChar char="Ø"/>
            </a:pPr>
            <a:r>
              <a:rPr lang="zh-CN" altLang="zh-CN" dirty="0"/>
              <a:t>对操作系统中</a:t>
            </a:r>
            <a:r>
              <a:rPr lang="zh-CN" altLang="zh-CN" dirty="0">
                <a:solidFill>
                  <a:srgbClr val="FF0000"/>
                </a:solidFill>
              </a:rPr>
              <a:t>特定进程</a:t>
            </a:r>
            <a:r>
              <a:rPr lang="zh-CN" altLang="zh-CN" dirty="0"/>
              <a:t>的流量进行监控，确保云平台中网络的通畅； </a:t>
            </a:r>
            <a:endParaRPr lang="zh-CN" altLang="zh-CN" dirty="0"/>
          </a:p>
          <a:p>
            <a:pPr>
              <a:buFont typeface="Wingdings" panose="05000000000000000000" pitchFamily="2" charset="2"/>
              <a:buChar char="Ø"/>
            </a:pPr>
            <a:r>
              <a:rPr lang="zh-CN" altLang="zh-CN" dirty="0"/>
              <a:t>将所监控的信息采用</a:t>
            </a:r>
            <a:r>
              <a:rPr lang="zh-CN" altLang="zh-CN" dirty="0">
                <a:solidFill>
                  <a:srgbClr val="FF0000"/>
                </a:solidFill>
              </a:rPr>
              <a:t>图形化的形式形象直观</a:t>
            </a:r>
            <a:r>
              <a:rPr lang="zh-CN" altLang="zh-CN" dirty="0"/>
              <a:t>地向系统管理员展示，便于管理员分析系统状态的未来趋势； </a:t>
            </a:r>
            <a:endParaRPr lang="zh-CN" altLang="zh-CN" dirty="0"/>
          </a:p>
          <a:p>
            <a:pPr>
              <a:buFont typeface="Wingdings" panose="05000000000000000000" pitchFamily="2" charset="2"/>
              <a:buChar char="Ø"/>
            </a:pPr>
            <a:r>
              <a:rPr lang="zh-CN" altLang="zh-CN" dirty="0"/>
              <a:t>云平台的资源具有动态性，资源的分布也十分广泛。用户需要根据实际情况对监控的节点和资源进行配置。因此，云平台监控系统应具有</a:t>
            </a:r>
            <a:r>
              <a:rPr lang="zh-CN" altLang="zh-CN" dirty="0">
                <a:solidFill>
                  <a:srgbClr val="FF0000"/>
                </a:solidFill>
              </a:rPr>
              <a:t>良好的扩展性</a:t>
            </a:r>
            <a:r>
              <a:rPr lang="zh-CN" altLang="zh-CN" dirty="0"/>
              <a:t>，能对新加入云平台的资源节点进行有效监控，并在主机节点有新的监控需求时能及时实现。</a:t>
            </a:r>
            <a:endParaRPr lang="zh-CN" altLang="zh-CN" dirty="0"/>
          </a:p>
        </p:txBody>
      </p:sp>
    </p:spTree>
  </p:cSld>
  <p:clrMapOvr>
    <a:masterClrMapping/>
  </p:clrMapOvr>
</p:sld>
</file>

<file path=ppt/tags/tag1.xml><?xml version="1.0" encoding="utf-8"?>
<p:tagLst xmlns:p="http://schemas.openxmlformats.org/presentationml/2006/main">
  <p:tag name="KSO_WM_UNIT_TABLE_BEAUTIFY" val="smartTable{c3e89d03-bd3d-41e0-8835-3e47afcb7b28}"/>
</p:tagLst>
</file>

<file path=ppt/tags/tag2.xml><?xml version="1.0" encoding="utf-8"?>
<p:tagLst xmlns:p="http://schemas.openxmlformats.org/presentationml/2006/main">
  <p:tag name="KSO_WM_UNIT_TABLE_BEAUTIFY" val="smartTable{7114cd63-53c2-4258-a6d7-67f737b3b15c}"/>
  <p:tag name="TABLE_EMPHASIZE_COLOR" val="8684935"/>
  <p:tag name="TABLE_SKINIDX" val="-1"/>
  <p:tag name="TABLE_COLORIDX" val="l"/>
</p:tagLst>
</file>

<file path=ppt/tags/tag3.xml><?xml version="1.0" encoding="utf-8"?>
<p:tagLst xmlns:p="http://schemas.openxmlformats.org/presentationml/2006/main">
  <p:tag name="KSO_WM_BEAUTIFY_FLAG" val="#wm#"/>
  <p:tag name="KSO_WM_UNIT_TYPE" val="β"/>
  <p:tag name="KSO_WM_UNIT_TABLE_BEAUTIFY" val="smartTable{28cce709-a676-4db7-a4cf-ec7690844863}"/>
</p:tagLst>
</file>

<file path=ppt/tags/tag4.xml><?xml version="1.0" encoding="utf-8"?>
<p:tagLst xmlns:p="http://schemas.openxmlformats.org/presentationml/2006/main">
  <p:tag name="KSO_WM_UNIT_ISCONTENTSTITLE" val="0"/>
  <p:tag name="KSO_WM_UNIT_PRESET_TEXT" val="单击此处添加大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01874_1*a*1"/>
  <p:tag name="KSO_WM_TEMPLATE_CATEGORY" val="diagram"/>
  <p:tag name="KSO_WM_TEMPLATE_INDEX" val="20201874"/>
  <p:tag name="KSO_WM_UNIT_LAYERLEVEL" val="1"/>
  <p:tag name="KSO_WM_TAG_VERSION" val="1.0"/>
  <p:tag name="KSO_WM_BEAUTIFY_FLAG" val="#wm#"/>
  <p:tag name="KSO_WM_UNIT_DEFAULT_FONT" val="36;40;4"/>
  <p:tag name="KSO_WM_UNIT_BLOCK" val="0"/>
  <p:tag name="KSO_WM_UNIT_ISNUMDGMTITLE" val="0"/>
  <p:tag name="KSO_WM_UNIT_PLACING_PICTURE_MD4"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1874_1*i*3"/>
  <p:tag name="KSO_WM_TEMPLATE_CATEGORY" val="diagram"/>
  <p:tag name="KSO_WM_TEMPLATE_INDEX" val="20201874"/>
  <p:tag name="KSO_WM_UNIT_LAYERLEVEL" val="1"/>
  <p:tag name="KSO_WM_TAG_VERSION" val="1.0"/>
  <p:tag name="KSO_WM_BEAUTIFY_FLAG" val="#wm#"/>
  <p:tag name="KSO_WM_UNIT_SM_LIMIT_TYPE" val="1"/>
  <p:tag name="KSO_WM_UNIT_PLACING_PICTURE_MD4" val="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1874_1*i*4"/>
  <p:tag name="KSO_WM_TEMPLATE_CATEGORY" val="diagram"/>
  <p:tag name="KSO_WM_TEMPLATE_INDEX" val="20201874"/>
  <p:tag name="KSO_WM_UNIT_LAYERLEVEL" val="1"/>
  <p:tag name="KSO_WM_TAG_VERSION" val="1.0"/>
  <p:tag name="KSO_WM_BEAUTIFY_FLAG" val="#wm#"/>
  <p:tag name="KSO_WM_UNIT_SM_LIMIT_TYPE" val="1"/>
  <p:tag name="KSO_WM_UNIT_PLACING_PICTURE_MD4" val="0"/>
</p:tagLst>
</file>

<file path=ppt/tags/tag7.xml><?xml version="1.0" encoding="utf-8"?>
<p:tagLst xmlns:p="http://schemas.openxmlformats.org/presentationml/2006/main">
  <p:tag name="KSO_WM_SLIDE_ID" val="diagram20201874_1"/>
  <p:tag name="KSO_WM_TEMPLATE_SUBCATEGORY" val="1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01874"/>
  <p:tag name="KSO_WM_SLIDE_LAYOUT" val="a_d"/>
  <p:tag name="KSO_WM_SLIDE_LAYOUT_CNT" val="1_1"/>
  <p:tag name="KSO_WM_SLIDE_TYPE" val="text"/>
  <p:tag name="KSO_WM_SLIDE_SUBTYPE" val="picTxt"/>
  <p:tag name="KSO_WM_SLIDE_SIZE" val="960*519"/>
  <p:tag name="KSO_WM_SLIDE_POSITION" val="0*20"/>
  <p:tag name="KSO_WM_SLIDE_LAYOUT_INFO" val="{&#10;    &quot;backgroundInfo&quot;: [&#10;        {&#10;            &quot;bottom&quot;: 0,&#10;            &quot;bottomAbs&quot;: false,&#10;            &quot;left&quot;: 0,&#10;            &quot;leftAbs&quot;: false,&#10;            &quot;right&quot;: 0,&#10;            &quot;rightAbs&quot;: false,&#10;            &quot;top&quot;: 0,&#10;            &quot;topAbs&quot;: false,&#10;            &quot;type&quot;: &quot;general&quot;&#10;        }&#10;    ],&#10;    &quot;id&quot;: &quot;2020-03-04T11:41:19&quot;,&#10;    &quot;maxSize&quot;: {&#10;        &quot;size1&quot;: 36.700000000000003&#10;    },&#10;    &quot;minSize&quot;: {&#10;        &quot;size1&quot;: 36.700000000000003&#10;    },&#10;    &quot;normalSize&quot;: {&#10;        &quot;size1&quot;: 36.700000000000003&#10;    },&#10;    &quot;subLayout&quot;: [&#10;        {&#10;            &quot;horizontalAlign&quot;: 1,&#10;            &quot;id&quot;: &quot;2020-03-04T11:41:19&quot;,&#10;            &quot;margin&quot;: {&#10;                &quot;bottom&quot;: 1.2699999809265137,&#10;                &quot;left&quot;: 1.690000057220459,&#10;                &quot;right&quot;: 1.690000057220459,&#10;                &quot;top&quot;: 1.690000057220459&#10;            },&#10;            &quot;type&quot;: 0,&#10;            &quot;verticalAlign&quot;: 0&#10;        },&#10;        {&#10;            &quot;id&quot;: &quot;2020-03-04T11:41:19&quot;,&#10;            &quot;margin&quot;: {&#10;                &quot;bottom&quot;: 1.690000057220459,&#10;                &quot;left&quot;: 1.690000057220459,&#10;                &quot;right&quot;: 1.690000057220459,&#10;                &quot;top&quot;: 0.026000002399086952&#10;            },&#10;            &quot;marginOverLayout&quot;: {&#10;                &quot;bottom&quot;: 1.690000057220459,&#10;                &quot;left&quot;: 1.690000057220459,&#10;                &quot;right&quot;: 1.690000057220459,&#10;                &quot;top&quot;: 0.026000002399086952&#10;            },&#10;            &quot;type&quot;: 1&#10;        }&#10;    ],&#10;    &quot;type&quot;: 1&#10;}&#10;"/>
  <p:tag name="KSO_WM_SLIDE_CAN_ADD_NAVIGATION" val="1"/>
  <p:tag name="KSO_WM_SLIDE_BACKGROUND" val="[&quot;general&quot;]"/>
  <p:tag name="KSO_WM_SLIDE_RATIO" val="1.77777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7802</Words>
  <Application>WPS 演示</Application>
  <PresentationFormat>宽屏</PresentationFormat>
  <Paragraphs>418</Paragraphs>
  <Slides>54</Slides>
  <Notes>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54</vt:i4>
      </vt:variant>
    </vt:vector>
  </HeadingPairs>
  <TitlesOfParts>
    <vt:vector size="71" baseType="lpstr">
      <vt:lpstr>Arial</vt:lpstr>
      <vt:lpstr>宋体</vt:lpstr>
      <vt:lpstr>Wingdings</vt:lpstr>
      <vt:lpstr>微软雅黑</vt:lpstr>
      <vt:lpstr>黑体</vt:lpstr>
      <vt:lpstr>方正兰亭黑简体</vt:lpstr>
      <vt:lpstr>Times New Roman</vt:lpstr>
      <vt:lpstr>方正宋一简体</vt:lpstr>
      <vt:lpstr>文泉驿微米黑</vt:lpstr>
      <vt:lpstr>Segoe UI</vt:lpstr>
      <vt:lpstr>等线 Light</vt:lpstr>
      <vt:lpstr>仿宋</vt:lpstr>
      <vt:lpstr>Arial Unicode MS</vt:lpstr>
      <vt:lpstr>等线</vt:lpstr>
      <vt:lpstr>Batang</vt:lpstr>
      <vt:lpstr>Office 主题​​</vt:lpstr>
      <vt:lpstr>Visio.Drawing.11</vt:lpstr>
      <vt:lpstr>PowerPoint 演示文稿</vt:lpstr>
      <vt:lpstr>《云计算原理与实践》课程总览</vt:lpstr>
      <vt:lpstr>Outline</vt:lpstr>
      <vt:lpstr>11.1  云服务环境的监控 	</vt:lpstr>
      <vt:lpstr>11.1.1  云监控概述 </vt:lpstr>
      <vt:lpstr>11.1.1  云监控特性 </vt:lpstr>
      <vt:lpstr>11.1.2  云监控特性</vt:lpstr>
      <vt:lpstr>11.1.3  云监控需求 </vt:lpstr>
      <vt:lpstr>11.1.3  云监控需求 </vt:lpstr>
      <vt:lpstr>11.1.3  云监控需求</vt:lpstr>
      <vt:lpstr>监控系统</vt:lpstr>
      <vt:lpstr>监控系统</vt:lpstr>
      <vt:lpstr>监控系统</vt:lpstr>
      <vt:lpstr>监控系统</vt:lpstr>
      <vt:lpstr>11.1.4  云监控结构 </vt:lpstr>
      <vt:lpstr>1  云模型</vt:lpstr>
      <vt:lpstr>2  监视视图</vt:lpstr>
      <vt:lpstr>3  监控焦点</vt:lpstr>
      <vt:lpstr>11.1.5  关键技术</vt:lpstr>
      <vt:lpstr>11.1.5  关键技术</vt:lpstr>
      <vt:lpstr>2、IPMI</vt:lpstr>
      <vt:lpstr>11.1.5  关键技术</vt:lpstr>
      <vt:lpstr>11.1.5  关键技术</vt:lpstr>
      <vt:lpstr>11.2  云监控解决方案 	</vt:lpstr>
      <vt:lpstr>11.2.1  云监控的通用技术</vt:lpstr>
      <vt:lpstr>1  Nagios</vt:lpstr>
      <vt:lpstr>2  Cacti</vt:lpstr>
      <vt:lpstr>3  Zabbix</vt:lpstr>
      <vt:lpstr>11.2.2  容器的监控 </vt:lpstr>
      <vt:lpstr>1 Docker stats </vt:lpstr>
      <vt:lpstr>2 cAdvisor </vt:lpstr>
      <vt:lpstr>3 Prometheus </vt:lpstr>
      <vt:lpstr>4 Sysdig </vt:lpstr>
      <vt:lpstr>4 Sysdig </vt:lpstr>
      <vt:lpstr>11.3 智能运维	</vt:lpstr>
      <vt:lpstr>11.3 智能运维	</vt:lpstr>
      <vt:lpstr>11.3.1  智能运维的历史 </vt:lpstr>
      <vt:lpstr>11.3.1  智能运维的历史 </vt:lpstr>
      <vt:lpstr>11.3.2  智能运维的内容 </vt:lpstr>
      <vt:lpstr>11.3.2  智能运维的内容 </vt:lpstr>
      <vt:lpstr>PowerPoint 演示文稿</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11.3.3  AIOps的关键场景与技术 </vt:lpstr>
      <vt:lpstr>11.3.4  智能运维的展望 </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邰 丽媛</dc:creator>
  <cp:lastModifiedBy>lqx</cp:lastModifiedBy>
  <cp:revision>41</cp:revision>
  <dcterms:created xsi:type="dcterms:W3CDTF">2020-11-29T12:31:34Z</dcterms:created>
  <dcterms:modified xsi:type="dcterms:W3CDTF">2020-11-29T12:31:34Z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2052-11.1.0.8392</vt:lpwstr>
  </property>
</Properties>
</file>